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1"/>
  </p:notesMasterIdLst>
  <p:sldIdLst>
    <p:sldId id="257" r:id="rId3"/>
    <p:sldId id="325" r:id="rId4"/>
    <p:sldId id="258" r:id="rId5"/>
    <p:sldId id="262" r:id="rId6"/>
    <p:sldId id="263" r:id="rId7"/>
    <p:sldId id="264" r:id="rId8"/>
    <p:sldId id="326" r:id="rId9"/>
    <p:sldId id="269" r:id="rId10"/>
    <p:sldId id="270" r:id="rId11"/>
    <p:sldId id="271" r:id="rId12"/>
    <p:sldId id="273" r:id="rId13"/>
    <p:sldId id="327" r:id="rId14"/>
    <p:sldId id="322" r:id="rId15"/>
    <p:sldId id="323" r:id="rId16"/>
    <p:sldId id="324" r:id="rId17"/>
    <p:sldId id="328" r:id="rId18"/>
    <p:sldId id="314" r:id="rId19"/>
    <p:sldId id="315" r:id="rId20"/>
    <p:sldId id="316" r:id="rId21"/>
    <p:sldId id="317" r:id="rId22"/>
    <p:sldId id="318" r:id="rId23"/>
    <p:sldId id="319" r:id="rId24"/>
    <p:sldId id="320" r:id="rId25"/>
    <p:sldId id="321" r:id="rId26"/>
    <p:sldId id="329" r:id="rId27"/>
    <p:sldId id="311" r:id="rId28"/>
    <p:sldId id="312" r:id="rId29"/>
    <p:sldId id="313" r:id="rId30"/>
    <p:sldId id="330" r:id="rId31"/>
    <p:sldId id="342" r:id="rId32"/>
    <p:sldId id="304" r:id="rId33"/>
    <p:sldId id="305" r:id="rId34"/>
    <p:sldId id="337" r:id="rId35"/>
    <p:sldId id="338" r:id="rId36"/>
    <p:sldId id="339" r:id="rId37"/>
    <p:sldId id="340" r:id="rId38"/>
    <p:sldId id="341" r:id="rId39"/>
    <p:sldId id="335" r:id="rId40"/>
    <p:sldId id="309" r:id="rId41"/>
    <p:sldId id="310" r:id="rId42"/>
    <p:sldId id="331" r:id="rId43"/>
    <p:sldId id="292" r:id="rId44"/>
    <p:sldId id="303" r:id="rId45"/>
    <p:sldId id="352" r:id="rId46"/>
    <p:sldId id="343"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 id="380" r:id="rId68"/>
    <p:sldId id="381" r:id="rId69"/>
    <p:sldId id="382" r:id="rId70"/>
    <p:sldId id="383" r:id="rId71"/>
    <p:sldId id="384" r:id="rId72"/>
    <p:sldId id="385" r:id="rId73"/>
    <p:sldId id="386" r:id="rId74"/>
    <p:sldId id="387" r:id="rId75"/>
    <p:sldId id="388" r:id="rId76"/>
    <p:sldId id="389" r:id="rId77"/>
    <p:sldId id="390" r:id="rId78"/>
    <p:sldId id="391" r:id="rId79"/>
    <p:sldId id="392" r:id="rId80"/>
    <p:sldId id="393" r:id="rId81"/>
    <p:sldId id="394" r:id="rId82"/>
    <p:sldId id="395" r:id="rId83"/>
    <p:sldId id="396" r:id="rId84"/>
    <p:sldId id="397" r:id="rId85"/>
    <p:sldId id="398" r:id="rId86"/>
    <p:sldId id="399" r:id="rId87"/>
    <p:sldId id="400" r:id="rId88"/>
    <p:sldId id="401" r:id="rId89"/>
    <p:sldId id="402" r:id="rId90"/>
    <p:sldId id="403" r:id="rId91"/>
    <p:sldId id="404" r:id="rId92"/>
    <p:sldId id="405" r:id="rId93"/>
    <p:sldId id="406" r:id="rId94"/>
    <p:sldId id="407" r:id="rId95"/>
    <p:sldId id="408" r:id="rId96"/>
    <p:sldId id="409" r:id="rId97"/>
    <p:sldId id="410" r:id="rId98"/>
    <p:sldId id="411" r:id="rId99"/>
    <p:sldId id="359"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5731" autoAdjust="0"/>
  </p:normalViewPr>
  <p:slideViewPr>
    <p:cSldViewPr snapToGrid="0">
      <p:cViewPr>
        <p:scale>
          <a:sx n="77" d="100"/>
          <a:sy n="77" d="100"/>
        </p:scale>
        <p:origin x="-1008" y="-4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DC849-8A61-40D6-AAC0-CDEAFA7B78EB}" type="datetimeFigureOut">
              <a:rPr lang="en-US" smtClean="0"/>
              <a:pPr/>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755F6-1D66-4833-BADD-CAFA2E200CFF}" type="slidenum">
              <a:rPr lang="en-US" smtClean="0"/>
              <a:pPr/>
              <a:t>‹#›</a:t>
            </a:fld>
            <a:endParaRPr lang="en-US"/>
          </a:p>
        </p:txBody>
      </p:sp>
    </p:spTree>
    <p:extLst>
      <p:ext uri="{BB962C8B-B14F-4D97-AF65-F5344CB8AC3E}">
        <p14:creationId xmlns="" xmlns:p14="http://schemas.microsoft.com/office/powerpoint/2010/main" val="332879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1</a:t>
            </a:fld>
            <a:endParaRPr lang="fa-IR">
              <a:solidFill>
                <a:prstClr val="black"/>
              </a:solidFill>
            </a:endParaRPr>
          </a:p>
        </p:txBody>
      </p:sp>
    </p:spTree>
    <p:extLst>
      <p:ext uri="{BB962C8B-B14F-4D97-AF65-F5344CB8AC3E}">
        <p14:creationId xmlns="" xmlns:p14="http://schemas.microsoft.com/office/powerpoint/2010/main" val="317122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13</a:t>
            </a:fld>
            <a:endParaRPr lang="en-US"/>
          </a:p>
        </p:txBody>
      </p:sp>
    </p:spTree>
    <p:extLst>
      <p:ext uri="{BB962C8B-B14F-4D97-AF65-F5344CB8AC3E}">
        <p14:creationId xmlns="" xmlns:p14="http://schemas.microsoft.com/office/powerpoint/2010/main" val="314410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14</a:t>
            </a:fld>
            <a:endParaRPr lang="en-US"/>
          </a:p>
        </p:txBody>
      </p:sp>
    </p:spTree>
    <p:extLst>
      <p:ext uri="{BB962C8B-B14F-4D97-AF65-F5344CB8AC3E}">
        <p14:creationId xmlns="" xmlns:p14="http://schemas.microsoft.com/office/powerpoint/2010/main" val="183723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15</a:t>
            </a:fld>
            <a:endParaRPr lang="en-US"/>
          </a:p>
        </p:txBody>
      </p:sp>
    </p:spTree>
    <p:extLst>
      <p:ext uri="{BB962C8B-B14F-4D97-AF65-F5344CB8AC3E}">
        <p14:creationId xmlns="" xmlns:p14="http://schemas.microsoft.com/office/powerpoint/2010/main" val="1822093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16</a:t>
            </a:fld>
            <a:endParaRPr lang="fa-IR">
              <a:solidFill>
                <a:prstClr val="black"/>
              </a:solidFill>
            </a:endParaRPr>
          </a:p>
        </p:txBody>
      </p:sp>
    </p:spTree>
    <p:extLst>
      <p:ext uri="{BB962C8B-B14F-4D97-AF65-F5344CB8AC3E}">
        <p14:creationId xmlns="" xmlns:p14="http://schemas.microsoft.com/office/powerpoint/2010/main" val="247832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17</a:t>
            </a:fld>
            <a:endParaRPr lang="en-US"/>
          </a:p>
        </p:txBody>
      </p:sp>
    </p:spTree>
    <p:extLst>
      <p:ext uri="{BB962C8B-B14F-4D97-AF65-F5344CB8AC3E}">
        <p14:creationId xmlns="" xmlns:p14="http://schemas.microsoft.com/office/powerpoint/2010/main" val="2073550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18</a:t>
            </a:fld>
            <a:endParaRPr lang="en-US"/>
          </a:p>
        </p:txBody>
      </p:sp>
    </p:spTree>
    <p:extLst>
      <p:ext uri="{BB962C8B-B14F-4D97-AF65-F5344CB8AC3E}">
        <p14:creationId xmlns="" xmlns:p14="http://schemas.microsoft.com/office/powerpoint/2010/main" val="291940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19</a:t>
            </a:fld>
            <a:endParaRPr lang="en-US"/>
          </a:p>
        </p:txBody>
      </p:sp>
    </p:spTree>
    <p:extLst>
      <p:ext uri="{BB962C8B-B14F-4D97-AF65-F5344CB8AC3E}">
        <p14:creationId xmlns="" xmlns:p14="http://schemas.microsoft.com/office/powerpoint/2010/main" val="1400701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20</a:t>
            </a:fld>
            <a:endParaRPr lang="en-US"/>
          </a:p>
        </p:txBody>
      </p:sp>
    </p:spTree>
    <p:extLst>
      <p:ext uri="{BB962C8B-B14F-4D97-AF65-F5344CB8AC3E}">
        <p14:creationId xmlns="" xmlns:p14="http://schemas.microsoft.com/office/powerpoint/2010/main" val="236019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21</a:t>
            </a:fld>
            <a:endParaRPr lang="en-US"/>
          </a:p>
        </p:txBody>
      </p:sp>
    </p:spTree>
    <p:extLst>
      <p:ext uri="{BB962C8B-B14F-4D97-AF65-F5344CB8AC3E}">
        <p14:creationId xmlns="" xmlns:p14="http://schemas.microsoft.com/office/powerpoint/2010/main" val="4084068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22</a:t>
            </a:fld>
            <a:endParaRPr lang="en-US"/>
          </a:p>
        </p:txBody>
      </p:sp>
    </p:spTree>
    <p:extLst>
      <p:ext uri="{BB962C8B-B14F-4D97-AF65-F5344CB8AC3E}">
        <p14:creationId xmlns="" xmlns:p14="http://schemas.microsoft.com/office/powerpoint/2010/main" val="98559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2</a:t>
            </a:fld>
            <a:endParaRPr lang="fa-IR">
              <a:solidFill>
                <a:prstClr val="black"/>
              </a:solidFill>
            </a:endParaRPr>
          </a:p>
        </p:txBody>
      </p:sp>
    </p:spTree>
    <p:extLst>
      <p:ext uri="{BB962C8B-B14F-4D97-AF65-F5344CB8AC3E}">
        <p14:creationId xmlns="" xmlns:p14="http://schemas.microsoft.com/office/powerpoint/2010/main" val="3857890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23</a:t>
            </a:fld>
            <a:endParaRPr lang="en-US"/>
          </a:p>
        </p:txBody>
      </p:sp>
    </p:spTree>
    <p:extLst>
      <p:ext uri="{BB962C8B-B14F-4D97-AF65-F5344CB8AC3E}">
        <p14:creationId xmlns="" xmlns:p14="http://schemas.microsoft.com/office/powerpoint/2010/main" val="2835758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24</a:t>
            </a:fld>
            <a:endParaRPr lang="en-US"/>
          </a:p>
        </p:txBody>
      </p:sp>
    </p:spTree>
    <p:extLst>
      <p:ext uri="{BB962C8B-B14F-4D97-AF65-F5344CB8AC3E}">
        <p14:creationId xmlns="" xmlns:p14="http://schemas.microsoft.com/office/powerpoint/2010/main" val="3391223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a:p>
            <a:pPr algn="r" rtl="1"/>
            <a:endParaRPr lang="fa-IR" dirty="0" smtClean="0"/>
          </a:p>
          <a:p>
            <a:pPr algn="r" rtl="1"/>
            <a:endParaRPr lang="fa-IR" dirty="0" smtClean="0"/>
          </a:p>
          <a:p>
            <a:pPr algn="r" rtl="1"/>
            <a:endParaRPr lang="fa-IR" dirty="0" smtClean="0"/>
          </a:p>
          <a:p>
            <a:pPr algn="r" rtl="1"/>
            <a:r>
              <a:rPr lang="fa-IR" dirty="0" smtClean="0"/>
              <a:t>اگر مقطع بالاتر در شرایط احراز پست مورد تصدی ایثارگران پیش‌بینی شده باشد، آن‌ها از امتیازات یک مقطع بالاتر در جدول حق شغل و شاغل بهره‌مند می‌شوند.</a:t>
            </a:r>
          </a:p>
          <a:p>
            <a:pPr algn="r" rtl="1"/>
            <a:endParaRPr lang="fa-IR" dirty="0" smtClean="0"/>
          </a:p>
          <a:p>
            <a:pPr algn="r" rtl="1"/>
            <a:endParaRPr lang="fa-IR" dirty="0" smtClean="0"/>
          </a:p>
          <a:p>
            <a:pPr algn="r" rtl="1"/>
            <a:r>
              <a:rPr lang="fa-IR" dirty="0" smtClean="0"/>
              <a:t>اگر مقطع بالاتر در شرایط احراز پست مورد تصدی ایثارگران پیش‌بینی نشده باشد و یا مدرک تحصیلی جدیدی بگیرند که در شرایط احراز پست مورد تصدی پیش‌بینی نشده باشد، صرفاً یک بار از امتیازات تحصیلات یک مقطع بالاتر در جدول حق شاغل بهره‌مند می‌شوند.</a:t>
            </a:r>
          </a:p>
          <a:p>
            <a:pPr algn="r" rtl="1"/>
            <a:endParaRPr lang="fa-IR" dirty="0" smtClean="0"/>
          </a:p>
          <a:p>
            <a:pPr algn="r" rtl="1"/>
            <a:endParaRPr lang="fa-IR" dirty="0" smtClean="0"/>
          </a:p>
          <a:p>
            <a:pPr algn="r" rtl="1"/>
            <a:endParaRPr lang="fa-IR" dirty="0" smtClean="0"/>
          </a:p>
          <a:p>
            <a:pPr algn="r" rtl="1"/>
            <a:r>
              <a:rPr lang="fa-IR" dirty="0" smtClean="0"/>
              <a:t>اگر نیاز به توضیحات بیشتری دارید یا بخواهید جزئیات بیشتری اضافه شود، لطفاً بفرمایید!</a:t>
            </a:r>
            <a:endParaRPr lang="en-US" dirty="0"/>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25</a:t>
            </a:fld>
            <a:endParaRPr lang="fa-IR">
              <a:solidFill>
                <a:prstClr val="black"/>
              </a:solidFill>
            </a:endParaRPr>
          </a:p>
        </p:txBody>
      </p:sp>
    </p:spTree>
    <p:extLst>
      <p:ext uri="{BB962C8B-B14F-4D97-AF65-F5344CB8AC3E}">
        <p14:creationId xmlns="" xmlns:p14="http://schemas.microsoft.com/office/powerpoint/2010/main" val="597510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a:p>
            <a:pPr algn="r" rtl="1"/>
            <a:endParaRPr lang="fa-IR" dirty="0" smtClean="0"/>
          </a:p>
          <a:p>
            <a:pPr algn="r" rtl="1"/>
            <a:endParaRPr lang="fa-IR" dirty="0" smtClean="0"/>
          </a:p>
          <a:p>
            <a:pPr algn="r" rtl="1"/>
            <a:endParaRPr lang="fa-IR" dirty="0" smtClean="0"/>
          </a:p>
          <a:p>
            <a:pPr algn="r" rtl="1"/>
            <a:r>
              <a:rPr lang="fa-IR" dirty="0" smtClean="0"/>
              <a:t>اگر مقطع بالاتر در شرایط احراز پست مورد تصدی ایثارگران پیش‌بینی شده باشد، آن‌ها از امتیازات یک مقطع بالاتر در جدول حق شغل و شاغل بهره‌مند می‌شوند.</a:t>
            </a:r>
          </a:p>
          <a:p>
            <a:pPr algn="r" rtl="1"/>
            <a:endParaRPr lang="fa-IR" dirty="0" smtClean="0"/>
          </a:p>
          <a:p>
            <a:pPr algn="r" rtl="1"/>
            <a:endParaRPr lang="fa-IR" dirty="0" smtClean="0"/>
          </a:p>
          <a:p>
            <a:pPr algn="r" rtl="1"/>
            <a:r>
              <a:rPr lang="fa-IR" dirty="0" smtClean="0"/>
              <a:t>اگر مقطع بالاتر در شرایط احراز پست مورد تصدی ایثارگران پیش‌بینی نشده باشد و یا مدرک تحصیلی جدیدی بگیرند که در شرایط احراز پست مورد تصدی پیش‌بینی نشده باشد، صرفاً یک بار از امتیازات تحصیلات یک مقطع بالاتر در جدول حق شاغل بهره‌مند می‌شوند.</a:t>
            </a:r>
          </a:p>
          <a:p>
            <a:pPr algn="r" rtl="1"/>
            <a:endParaRPr lang="fa-IR" dirty="0" smtClean="0"/>
          </a:p>
          <a:p>
            <a:pPr algn="r" rtl="1"/>
            <a:endParaRPr lang="fa-IR" dirty="0" smtClean="0"/>
          </a:p>
          <a:p>
            <a:pPr algn="r" rtl="1"/>
            <a:endParaRPr lang="fa-IR" dirty="0" smtClean="0"/>
          </a:p>
          <a:p>
            <a:pPr algn="r" rtl="1"/>
            <a:r>
              <a:rPr lang="fa-IR" dirty="0" smtClean="0"/>
              <a:t>اگر نیاز به توضیحات بیشتری دارید یا بخواهید جزئیات بیشتری اضافه شود، لطفاً بفرمایید!</a:t>
            </a:r>
            <a:endParaRPr lang="en-US" dirty="0"/>
          </a:p>
        </p:txBody>
      </p:sp>
      <p:sp>
        <p:nvSpPr>
          <p:cNvPr id="4" name="Slide Number Placeholder 3"/>
          <p:cNvSpPr>
            <a:spLocks noGrp="1"/>
          </p:cNvSpPr>
          <p:nvPr>
            <p:ph type="sldNum" sz="quarter" idx="10"/>
          </p:nvPr>
        </p:nvSpPr>
        <p:spPr/>
        <p:txBody>
          <a:bodyPr/>
          <a:lstStyle/>
          <a:p>
            <a:fld id="{36F755F6-1D66-4833-BADD-CAFA2E200CFF}" type="slidenum">
              <a:rPr lang="en-US" smtClean="0"/>
              <a:pPr/>
              <a:t>26</a:t>
            </a:fld>
            <a:endParaRPr lang="en-US"/>
          </a:p>
        </p:txBody>
      </p:sp>
    </p:spTree>
    <p:extLst>
      <p:ext uri="{BB962C8B-B14F-4D97-AF65-F5344CB8AC3E}">
        <p14:creationId xmlns="" xmlns:p14="http://schemas.microsoft.com/office/powerpoint/2010/main" val="3700496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a:p>
            <a:pPr algn="r" rtl="1"/>
            <a:endParaRPr lang="fa-IR" dirty="0" smtClean="0"/>
          </a:p>
          <a:p>
            <a:pPr algn="r" rtl="1"/>
            <a:endParaRPr lang="fa-IR" dirty="0" smtClean="0"/>
          </a:p>
          <a:p>
            <a:pPr algn="r" rtl="1"/>
            <a:endParaRPr lang="fa-IR" dirty="0" smtClean="0"/>
          </a:p>
          <a:p>
            <a:pPr algn="r" rtl="1"/>
            <a:r>
              <a:rPr lang="fa-IR" dirty="0" smtClean="0"/>
              <a:t>اگر مقطع بالاتر در شرایط احراز پست مورد تصدی ایثارگران پیش‌بینی شده باشد، آن‌ها از امتیازات یک مقطع بالاتر در جدول حق شغل و شاغل بهره‌مند می‌شوند.</a:t>
            </a:r>
          </a:p>
          <a:p>
            <a:pPr algn="r" rtl="1"/>
            <a:endParaRPr lang="fa-IR" dirty="0" smtClean="0"/>
          </a:p>
          <a:p>
            <a:pPr algn="r" rtl="1"/>
            <a:endParaRPr lang="fa-IR" dirty="0" smtClean="0"/>
          </a:p>
          <a:p>
            <a:pPr algn="r" rtl="1"/>
            <a:r>
              <a:rPr lang="fa-IR" dirty="0" smtClean="0"/>
              <a:t>اگر مقطع بالاتر در شرایط احراز پست مورد تصدی ایثارگران پیش‌بینی نشده باشد و یا مدرک تحصیلی جدیدی بگیرند که در شرایط احراز پست مورد تصدی پیش‌بینی نشده باشد، صرفاً یک بار از امتیازات تحصیلات یک مقطع بالاتر در جدول حق شاغل بهره‌مند می‌شوند.</a:t>
            </a:r>
          </a:p>
          <a:p>
            <a:pPr algn="r" rtl="1"/>
            <a:endParaRPr lang="fa-IR" dirty="0" smtClean="0"/>
          </a:p>
          <a:p>
            <a:pPr algn="r" rtl="1"/>
            <a:endParaRPr lang="fa-IR" dirty="0" smtClean="0"/>
          </a:p>
          <a:p>
            <a:pPr algn="r" rtl="1"/>
            <a:endParaRPr lang="fa-IR" dirty="0" smtClean="0"/>
          </a:p>
          <a:p>
            <a:pPr algn="r" rtl="1"/>
            <a:r>
              <a:rPr lang="fa-IR" dirty="0" smtClean="0"/>
              <a:t>اگر نیاز به توضیحات بیشتری دارید یا بخواهید جزئیات بیشتری اضافه شود، لطفاً بفرمایید!</a:t>
            </a:r>
            <a:endParaRPr lang="en-US" dirty="0"/>
          </a:p>
        </p:txBody>
      </p:sp>
      <p:sp>
        <p:nvSpPr>
          <p:cNvPr id="4" name="Slide Number Placeholder 3"/>
          <p:cNvSpPr>
            <a:spLocks noGrp="1"/>
          </p:cNvSpPr>
          <p:nvPr>
            <p:ph type="sldNum" sz="quarter" idx="10"/>
          </p:nvPr>
        </p:nvSpPr>
        <p:spPr/>
        <p:txBody>
          <a:bodyPr/>
          <a:lstStyle/>
          <a:p>
            <a:fld id="{36F755F6-1D66-4833-BADD-CAFA2E200CFF}" type="slidenum">
              <a:rPr lang="en-US" smtClean="0"/>
              <a:pPr/>
              <a:t>27</a:t>
            </a:fld>
            <a:endParaRPr lang="en-US"/>
          </a:p>
        </p:txBody>
      </p:sp>
    </p:spTree>
    <p:extLst>
      <p:ext uri="{BB962C8B-B14F-4D97-AF65-F5344CB8AC3E}">
        <p14:creationId xmlns="" xmlns:p14="http://schemas.microsoft.com/office/powerpoint/2010/main" val="2830925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36F755F6-1D66-4833-BADD-CAFA2E200CFF}" type="slidenum">
              <a:rPr lang="en-US" smtClean="0"/>
              <a:pPr/>
              <a:t>28</a:t>
            </a:fld>
            <a:endParaRPr lang="en-US"/>
          </a:p>
        </p:txBody>
      </p:sp>
    </p:spTree>
    <p:extLst>
      <p:ext uri="{BB962C8B-B14F-4D97-AF65-F5344CB8AC3E}">
        <p14:creationId xmlns="" xmlns:p14="http://schemas.microsoft.com/office/powerpoint/2010/main" val="2885426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29</a:t>
            </a:fld>
            <a:endParaRPr lang="fa-IR">
              <a:solidFill>
                <a:prstClr val="black"/>
              </a:solidFill>
            </a:endParaRPr>
          </a:p>
        </p:txBody>
      </p:sp>
    </p:spTree>
    <p:extLst>
      <p:ext uri="{BB962C8B-B14F-4D97-AF65-F5344CB8AC3E}">
        <p14:creationId xmlns="" xmlns:p14="http://schemas.microsoft.com/office/powerpoint/2010/main" val="203699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36F755F6-1D66-4833-BADD-CAFA2E200CFF}" type="slidenum">
              <a:rPr lang="en-US" smtClean="0"/>
              <a:pPr/>
              <a:t>30</a:t>
            </a:fld>
            <a:endParaRPr lang="en-US"/>
          </a:p>
        </p:txBody>
      </p:sp>
    </p:spTree>
    <p:extLst>
      <p:ext uri="{BB962C8B-B14F-4D97-AF65-F5344CB8AC3E}">
        <p14:creationId xmlns="" xmlns:p14="http://schemas.microsoft.com/office/powerpoint/2010/main" val="2883930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36F755F6-1D66-4833-BADD-CAFA2E200CFF}" type="slidenum">
              <a:rPr lang="en-US" smtClean="0"/>
              <a:pPr/>
              <a:t>33</a:t>
            </a:fld>
            <a:endParaRPr lang="en-US"/>
          </a:p>
        </p:txBody>
      </p:sp>
    </p:spTree>
    <p:extLst>
      <p:ext uri="{BB962C8B-B14F-4D97-AF65-F5344CB8AC3E}">
        <p14:creationId xmlns="" xmlns:p14="http://schemas.microsoft.com/office/powerpoint/2010/main" val="2573134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F755F6-1D66-4833-BADD-CAFA2E200CFF}" type="slidenum">
              <a:rPr lang="en-US" smtClean="0"/>
              <a:pPr/>
              <a:t>34</a:t>
            </a:fld>
            <a:endParaRPr lang="en-US"/>
          </a:p>
        </p:txBody>
      </p:sp>
    </p:spTree>
    <p:extLst>
      <p:ext uri="{BB962C8B-B14F-4D97-AF65-F5344CB8AC3E}">
        <p14:creationId xmlns="" xmlns:p14="http://schemas.microsoft.com/office/powerpoint/2010/main" val="213952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endParaRPr lang="en-US" dirty="0"/>
          </a:p>
        </p:txBody>
      </p:sp>
      <p:sp>
        <p:nvSpPr>
          <p:cNvPr id="4" name="Slide Number Placeholder 3"/>
          <p:cNvSpPr>
            <a:spLocks noGrp="1"/>
          </p:cNvSpPr>
          <p:nvPr>
            <p:ph type="sldNum" sz="quarter" idx="5"/>
          </p:nvPr>
        </p:nvSpPr>
        <p:spPr/>
        <p:txBody>
          <a:bodyPr/>
          <a:lstStyle/>
          <a:p>
            <a:pPr>
              <a:defRPr/>
            </a:pPr>
            <a:fld id="{A2CA03E3-E8A8-408D-B2A8-B87B457A625F}" type="slidenum">
              <a:rPr lang="en-US" smtClean="0">
                <a:solidFill>
                  <a:prstClr val="black"/>
                </a:solidFill>
              </a:rPr>
              <a:pPr>
                <a:defRPr/>
              </a:pPr>
              <a:t>3</a:t>
            </a:fld>
            <a:endParaRPr lang="en-US">
              <a:solidFill>
                <a:prstClr val="black"/>
              </a:solidFill>
            </a:endParaRPr>
          </a:p>
        </p:txBody>
      </p:sp>
    </p:spTree>
    <p:extLst>
      <p:ext uri="{BB962C8B-B14F-4D97-AF65-F5344CB8AC3E}">
        <p14:creationId xmlns="" xmlns:p14="http://schemas.microsoft.com/office/powerpoint/2010/main" val="2519550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36F755F6-1D66-4833-BADD-CAFA2E200CFF}" type="slidenum">
              <a:rPr lang="en-US" smtClean="0"/>
              <a:pPr/>
              <a:t>35</a:t>
            </a:fld>
            <a:endParaRPr lang="en-US"/>
          </a:p>
        </p:txBody>
      </p:sp>
    </p:spTree>
    <p:extLst>
      <p:ext uri="{BB962C8B-B14F-4D97-AF65-F5344CB8AC3E}">
        <p14:creationId xmlns="" xmlns:p14="http://schemas.microsoft.com/office/powerpoint/2010/main" val="737854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36F755F6-1D66-4833-BADD-CAFA2E200CFF}" type="slidenum">
              <a:rPr lang="en-US" smtClean="0"/>
              <a:pPr/>
              <a:t>36</a:t>
            </a:fld>
            <a:endParaRPr lang="en-US"/>
          </a:p>
        </p:txBody>
      </p:sp>
    </p:spTree>
    <p:extLst>
      <p:ext uri="{BB962C8B-B14F-4D97-AF65-F5344CB8AC3E}">
        <p14:creationId xmlns="" xmlns:p14="http://schemas.microsoft.com/office/powerpoint/2010/main" val="1068991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p:txBody>
      </p:sp>
      <p:sp>
        <p:nvSpPr>
          <p:cNvPr id="4" name="Slide Number Placeholder 3"/>
          <p:cNvSpPr>
            <a:spLocks noGrp="1"/>
          </p:cNvSpPr>
          <p:nvPr>
            <p:ph type="sldNum" sz="quarter" idx="10"/>
          </p:nvPr>
        </p:nvSpPr>
        <p:spPr/>
        <p:txBody>
          <a:bodyPr/>
          <a:lstStyle/>
          <a:p>
            <a:fld id="{36F755F6-1D66-4833-BADD-CAFA2E200CFF}" type="slidenum">
              <a:rPr lang="en-US" smtClean="0"/>
              <a:pPr/>
              <a:t>37</a:t>
            </a:fld>
            <a:endParaRPr lang="en-US"/>
          </a:p>
        </p:txBody>
      </p:sp>
    </p:spTree>
    <p:extLst>
      <p:ext uri="{BB962C8B-B14F-4D97-AF65-F5344CB8AC3E}">
        <p14:creationId xmlns="" xmlns:p14="http://schemas.microsoft.com/office/powerpoint/2010/main" val="1419717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41</a:t>
            </a:fld>
            <a:endParaRPr lang="fa-IR">
              <a:solidFill>
                <a:prstClr val="black"/>
              </a:solidFill>
            </a:endParaRPr>
          </a:p>
        </p:txBody>
      </p:sp>
    </p:spTree>
    <p:extLst>
      <p:ext uri="{BB962C8B-B14F-4D97-AF65-F5344CB8AC3E}">
        <p14:creationId xmlns="" xmlns:p14="http://schemas.microsoft.com/office/powerpoint/2010/main" val="476525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42</a:t>
            </a:fld>
            <a:endParaRPr lang="en-US"/>
          </a:p>
        </p:txBody>
      </p:sp>
    </p:spTree>
    <p:extLst>
      <p:ext uri="{BB962C8B-B14F-4D97-AF65-F5344CB8AC3E}">
        <p14:creationId xmlns="" xmlns:p14="http://schemas.microsoft.com/office/powerpoint/2010/main" val="3581092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F755F6-1D66-4833-BADD-CAFA2E200CFF}" type="slidenum">
              <a:rPr lang="en-US" smtClean="0"/>
              <a:pPr/>
              <a:t>43</a:t>
            </a:fld>
            <a:endParaRPr lang="en-US"/>
          </a:p>
        </p:txBody>
      </p:sp>
    </p:spTree>
    <p:extLst>
      <p:ext uri="{BB962C8B-B14F-4D97-AF65-F5344CB8AC3E}">
        <p14:creationId xmlns="" xmlns:p14="http://schemas.microsoft.com/office/powerpoint/2010/main" val="2432052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44</a:t>
            </a:fld>
            <a:endParaRPr lang="fa-IR">
              <a:solidFill>
                <a:prstClr val="black"/>
              </a:solidFill>
            </a:endParaRPr>
          </a:p>
        </p:txBody>
      </p:sp>
    </p:spTree>
    <p:extLst>
      <p:ext uri="{BB962C8B-B14F-4D97-AF65-F5344CB8AC3E}">
        <p14:creationId xmlns="" xmlns:p14="http://schemas.microsoft.com/office/powerpoint/2010/main" val="476525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98</a:t>
            </a:fld>
            <a:endParaRPr lang="fa-IR">
              <a:solidFill>
                <a:prstClr val="black"/>
              </a:solidFill>
            </a:endParaRPr>
          </a:p>
        </p:txBody>
      </p:sp>
    </p:spTree>
    <p:extLst>
      <p:ext uri="{BB962C8B-B14F-4D97-AF65-F5344CB8AC3E}">
        <p14:creationId xmlns="" xmlns:p14="http://schemas.microsoft.com/office/powerpoint/2010/main" val="317122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7</a:t>
            </a:fld>
            <a:endParaRPr lang="fa-IR">
              <a:solidFill>
                <a:prstClr val="black"/>
              </a:solidFill>
            </a:endParaRPr>
          </a:p>
        </p:txBody>
      </p:sp>
    </p:spTree>
    <p:extLst>
      <p:ext uri="{BB962C8B-B14F-4D97-AF65-F5344CB8AC3E}">
        <p14:creationId xmlns="" xmlns:p14="http://schemas.microsoft.com/office/powerpoint/2010/main" val="413030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dirty="0"/>
          </a:p>
        </p:txBody>
      </p:sp>
      <p:sp>
        <p:nvSpPr>
          <p:cNvPr id="4" name="Slide Number Placeholder 3"/>
          <p:cNvSpPr>
            <a:spLocks noGrp="1"/>
          </p:cNvSpPr>
          <p:nvPr>
            <p:ph type="sldNum" sz="quarter" idx="10"/>
          </p:nvPr>
        </p:nvSpPr>
        <p:spPr/>
        <p:txBody>
          <a:bodyPr/>
          <a:lstStyle/>
          <a:p>
            <a:fld id="{36F755F6-1D66-4833-BADD-CAFA2E200CFF}" type="slidenum">
              <a:rPr lang="en-US" smtClean="0"/>
              <a:pPr/>
              <a:t>8</a:t>
            </a:fld>
            <a:endParaRPr lang="en-US"/>
          </a:p>
        </p:txBody>
      </p:sp>
    </p:spTree>
    <p:extLst>
      <p:ext uri="{BB962C8B-B14F-4D97-AF65-F5344CB8AC3E}">
        <p14:creationId xmlns="" xmlns:p14="http://schemas.microsoft.com/office/powerpoint/2010/main" val="19352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dirty="0"/>
          </a:p>
        </p:txBody>
      </p:sp>
      <p:sp>
        <p:nvSpPr>
          <p:cNvPr id="4" name="Slide Number Placeholder 3"/>
          <p:cNvSpPr>
            <a:spLocks noGrp="1"/>
          </p:cNvSpPr>
          <p:nvPr>
            <p:ph type="sldNum" sz="quarter" idx="10"/>
          </p:nvPr>
        </p:nvSpPr>
        <p:spPr/>
        <p:txBody>
          <a:bodyPr/>
          <a:lstStyle/>
          <a:p>
            <a:fld id="{36F755F6-1D66-4833-BADD-CAFA2E200CFF}" type="slidenum">
              <a:rPr lang="en-US" smtClean="0"/>
              <a:pPr/>
              <a:t>9</a:t>
            </a:fld>
            <a:endParaRPr lang="en-US"/>
          </a:p>
        </p:txBody>
      </p:sp>
    </p:spTree>
    <p:extLst>
      <p:ext uri="{BB962C8B-B14F-4D97-AF65-F5344CB8AC3E}">
        <p14:creationId xmlns="" xmlns:p14="http://schemas.microsoft.com/office/powerpoint/2010/main" val="34644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dirty="0"/>
          </a:p>
        </p:txBody>
      </p:sp>
      <p:sp>
        <p:nvSpPr>
          <p:cNvPr id="4" name="Slide Number Placeholder 3"/>
          <p:cNvSpPr>
            <a:spLocks noGrp="1"/>
          </p:cNvSpPr>
          <p:nvPr>
            <p:ph type="sldNum" sz="quarter" idx="10"/>
          </p:nvPr>
        </p:nvSpPr>
        <p:spPr/>
        <p:txBody>
          <a:bodyPr/>
          <a:lstStyle/>
          <a:p>
            <a:fld id="{36F755F6-1D66-4833-BADD-CAFA2E200CFF}" type="slidenum">
              <a:rPr lang="en-US" smtClean="0"/>
              <a:pPr/>
              <a:t>10</a:t>
            </a:fld>
            <a:endParaRPr lang="en-US"/>
          </a:p>
        </p:txBody>
      </p:sp>
    </p:spTree>
    <p:extLst>
      <p:ext uri="{BB962C8B-B14F-4D97-AF65-F5344CB8AC3E}">
        <p14:creationId xmlns="" xmlns:p14="http://schemas.microsoft.com/office/powerpoint/2010/main" val="318683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dirty="0"/>
          </a:p>
        </p:txBody>
      </p:sp>
      <p:sp>
        <p:nvSpPr>
          <p:cNvPr id="4" name="Slide Number Placeholder 3"/>
          <p:cNvSpPr>
            <a:spLocks noGrp="1"/>
          </p:cNvSpPr>
          <p:nvPr>
            <p:ph type="sldNum" sz="quarter" idx="10"/>
          </p:nvPr>
        </p:nvSpPr>
        <p:spPr/>
        <p:txBody>
          <a:bodyPr/>
          <a:lstStyle/>
          <a:p>
            <a:fld id="{36F755F6-1D66-4833-BADD-CAFA2E200CFF}" type="slidenum">
              <a:rPr lang="en-US" smtClean="0"/>
              <a:pPr/>
              <a:t>11</a:t>
            </a:fld>
            <a:endParaRPr lang="en-US"/>
          </a:p>
        </p:txBody>
      </p:sp>
    </p:spTree>
    <p:extLst>
      <p:ext uri="{BB962C8B-B14F-4D97-AF65-F5344CB8AC3E}">
        <p14:creationId xmlns="" xmlns:p14="http://schemas.microsoft.com/office/powerpoint/2010/main" val="66292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r>
            <a:br>
              <a:rPr lang="fa-IR" dirty="0" smtClean="0"/>
            </a:b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lgn="l">
              <a:defRPr/>
            </a:pPr>
            <a:fld id="{B798497F-E28E-4393-B09D-E44AF7C58391}" type="slidenum">
              <a:rPr lang="fa-IR" smtClean="0">
                <a:solidFill>
                  <a:prstClr val="black"/>
                </a:solidFill>
              </a:rPr>
              <a:pPr algn="l">
                <a:defRPr/>
              </a:pPr>
              <a:t>12</a:t>
            </a:fld>
            <a:endParaRPr lang="fa-IR">
              <a:solidFill>
                <a:prstClr val="black"/>
              </a:solidFill>
            </a:endParaRPr>
          </a:p>
        </p:txBody>
      </p:sp>
    </p:spTree>
    <p:extLst>
      <p:ext uri="{BB962C8B-B14F-4D97-AF65-F5344CB8AC3E}">
        <p14:creationId xmlns="" xmlns:p14="http://schemas.microsoft.com/office/powerpoint/2010/main" val="355241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4B4C02-E101-E081-F2C0-CD9FB4E89A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59EF271-770E-0FA4-F7FC-F0619F80F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CBA89A2-A75F-9CAE-073F-90476DC4308A}"/>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9DE142F-C9D3-9304-85DD-EAB16CFF371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568650-F7FC-0AFF-EA4E-642C6708A69D}"/>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0647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BF9A92-E94C-936E-8AC1-62FACA7DA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66AFE58-2ED9-B9F7-51E4-D27AAB5EDF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255068-4847-B6FB-3710-96EF5DB89D6F}"/>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7FC442E-6150-2093-5439-FE282E6FB55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F69C4E7-341D-E74F-7E62-757812836BE3}"/>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1838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AE60A8C-E176-547E-6AE5-2DC903A708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F7E13A9-2E42-DA51-448D-F8166AE77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1A6B7E-DFA4-4F9A-2E6A-E34E1ABA4553}"/>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E117B73-6223-33AE-7200-6D893304C55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614B996-4AC2-3850-6868-68E21D18419E}"/>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69556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بدون شماره صفح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4804216"/>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lide Number Placeholder 5">
            <a:extLst>
              <a:ext uri="{FF2B5EF4-FFF2-40B4-BE49-F238E27FC236}">
                <a16:creationId xmlns="" xmlns:a16="http://schemas.microsoft.com/office/drawing/2014/main" id="{263B1DE1-4EE3-3696-6F05-51F137C601E9}"/>
              </a:ext>
            </a:extLst>
          </p:cNvPr>
          <p:cNvSpPr>
            <a:spLocks noGrp="1"/>
          </p:cNvSpPr>
          <p:nvPr>
            <p:ph type="sldNum" sz="quarter" idx="12"/>
          </p:nvPr>
        </p:nvSpPr>
        <p:spPr>
          <a:xfrm>
            <a:off x="607737" y="6248942"/>
            <a:ext cx="534763" cy="365125"/>
          </a:xfrm>
        </p:spPr>
        <p:txBody>
          <a:bodyPr/>
          <a:lstStyle>
            <a:lvl1pPr algn="ctr" rtl="0">
              <a:lnSpc>
                <a:spcPct val="150000"/>
              </a:lnSpc>
              <a:defRPr sz="2000" baseline="0">
                <a:solidFill>
                  <a:schemeClr val="tx1"/>
                </a:solidFill>
                <a:latin typeface="Estedad Black" panose="02000A03000000000000" pitchFamily="2" charset="-78"/>
                <a:cs typeface="Shabnam" panose="020B0603030804020204" pitchFamily="34" charset="-78"/>
              </a:defRPr>
            </a:lvl1pPr>
          </a:lstStyle>
          <a:p>
            <a:fld id="{5748C16B-DC67-42D7-A8C7-AF8F65DFA904}" type="slidenum">
              <a:rPr lang="fa-IR" smtClean="0">
                <a:solidFill>
                  <a:prstClr val="black"/>
                </a:solidFill>
              </a:rPr>
              <a:pPr/>
              <a:t>‹#›</a:t>
            </a:fld>
            <a:endParaRPr lang="fa-IR" dirty="0">
              <a:solidFill>
                <a:prstClr val="black"/>
              </a:solidFill>
            </a:endParaRPr>
          </a:p>
        </p:txBody>
      </p:sp>
      <p:sp>
        <p:nvSpPr>
          <p:cNvPr id="18" name="Freeform: Shape 17">
            <a:hlinkClick r:id="" action="ppaction://hlinkshowjump?jump=nextslide"/>
            <a:extLst>
              <a:ext uri="{FF2B5EF4-FFF2-40B4-BE49-F238E27FC236}">
                <a16:creationId xmlns="" xmlns:a16="http://schemas.microsoft.com/office/drawing/2014/main" id="{93BDFF8B-AC0E-AC41-9275-D192A201C578}"/>
              </a:ext>
            </a:extLst>
          </p:cNvPr>
          <p:cNvSpPr/>
          <p:nvPr userDrawn="1"/>
        </p:nvSpPr>
        <p:spPr>
          <a:xfrm>
            <a:off x="1057812" y="6218461"/>
            <a:ext cx="503994" cy="503995"/>
          </a:xfrm>
          <a:custGeom>
            <a:avLst/>
            <a:gdLst>
              <a:gd name="connsiteX0" fmla="*/ 503995 w 503994"/>
              <a:gd name="connsiteY0" fmla="*/ 251998 h 503995"/>
              <a:gd name="connsiteX1" fmla="*/ 251997 w 503994"/>
              <a:gd name="connsiteY1" fmla="*/ 503995 h 503995"/>
              <a:gd name="connsiteX2" fmla="*/ 0 w 503994"/>
              <a:gd name="connsiteY2" fmla="*/ 251998 h 503995"/>
              <a:gd name="connsiteX3" fmla="*/ 251997 w 503994"/>
              <a:gd name="connsiteY3" fmla="*/ 0 h 503995"/>
              <a:gd name="connsiteX4" fmla="*/ 503995 w 503994"/>
              <a:gd name="connsiteY4" fmla="*/ 251998 h 50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4" h="503995">
                <a:moveTo>
                  <a:pt x="503995" y="251998"/>
                </a:moveTo>
                <a:cubicBezTo>
                  <a:pt x="503995" y="391172"/>
                  <a:pt x="391172" y="503995"/>
                  <a:pt x="251997" y="503995"/>
                </a:cubicBezTo>
                <a:cubicBezTo>
                  <a:pt x="112823" y="503995"/>
                  <a:pt x="0" y="391172"/>
                  <a:pt x="0" y="251998"/>
                </a:cubicBezTo>
                <a:cubicBezTo>
                  <a:pt x="0" y="112823"/>
                  <a:pt x="112823" y="0"/>
                  <a:pt x="251997" y="0"/>
                </a:cubicBezTo>
                <a:cubicBezTo>
                  <a:pt x="391172" y="0"/>
                  <a:pt x="503995" y="112823"/>
                  <a:pt x="503995" y="251998"/>
                </a:cubicBezTo>
                <a:close/>
              </a:path>
            </a:pathLst>
          </a:custGeom>
          <a:solidFill>
            <a:srgbClr val="4D4B72"/>
          </a:solidFill>
          <a:ln w="41852" cap="flat">
            <a:solidFill>
              <a:srgbClr val="4D4B72"/>
            </a:solidFill>
            <a:prstDash val="solid"/>
            <a:miter/>
          </a:ln>
        </p:spPr>
        <p:txBody>
          <a:bodyPr rtlCol="1" anchor="ctr"/>
          <a:lstStyle/>
          <a:p>
            <a:endParaRPr lang="fa-IR">
              <a:solidFill>
                <a:prstClr val="black"/>
              </a:solidFill>
            </a:endParaRPr>
          </a:p>
        </p:txBody>
      </p:sp>
      <p:sp>
        <p:nvSpPr>
          <p:cNvPr id="19" name="Freeform: Shape 18">
            <a:extLst>
              <a:ext uri="{FF2B5EF4-FFF2-40B4-BE49-F238E27FC236}">
                <a16:creationId xmlns="" xmlns:a16="http://schemas.microsoft.com/office/drawing/2014/main" id="{4595DD12-999C-F53D-D94B-45EDBC28E9A8}"/>
              </a:ext>
            </a:extLst>
          </p:cNvPr>
          <p:cNvSpPr/>
          <p:nvPr userDrawn="1"/>
        </p:nvSpPr>
        <p:spPr>
          <a:xfrm>
            <a:off x="1217410" y="6379109"/>
            <a:ext cx="180598" cy="175348"/>
          </a:xfrm>
          <a:custGeom>
            <a:avLst/>
            <a:gdLst>
              <a:gd name="connsiteX0" fmla="*/ 92399 w 180598"/>
              <a:gd name="connsiteY0" fmla="*/ 3150 h 175348"/>
              <a:gd name="connsiteX1" fmla="*/ 79799 w 180598"/>
              <a:gd name="connsiteY1" fmla="*/ 3150 h 175348"/>
              <a:gd name="connsiteX2" fmla="*/ 79799 w 180598"/>
              <a:gd name="connsiteY2" fmla="*/ 15750 h 175348"/>
              <a:gd name="connsiteX3" fmla="*/ 142798 w 180598"/>
              <a:gd name="connsiteY3" fmla="*/ 78749 h 175348"/>
              <a:gd name="connsiteX4" fmla="*/ 8400 w 180598"/>
              <a:gd name="connsiteY4" fmla="*/ 78749 h 175348"/>
              <a:gd name="connsiteX5" fmla="*/ 0 w 180598"/>
              <a:gd name="connsiteY5" fmla="*/ 87149 h 175348"/>
              <a:gd name="connsiteX6" fmla="*/ 8400 w 180598"/>
              <a:gd name="connsiteY6" fmla="*/ 95549 h 175348"/>
              <a:gd name="connsiteX7" fmla="*/ 146998 w 180598"/>
              <a:gd name="connsiteY7" fmla="*/ 95549 h 175348"/>
              <a:gd name="connsiteX8" fmla="*/ 83999 w 180598"/>
              <a:gd name="connsiteY8" fmla="*/ 158548 h 175348"/>
              <a:gd name="connsiteX9" fmla="*/ 83999 w 180598"/>
              <a:gd name="connsiteY9" fmla="*/ 171148 h 175348"/>
              <a:gd name="connsiteX10" fmla="*/ 92399 w 180598"/>
              <a:gd name="connsiteY10" fmla="*/ 175348 h 175348"/>
              <a:gd name="connsiteX11" fmla="*/ 100799 w 180598"/>
              <a:gd name="connsiteY11" fmla="*/ 171148 h 175348"/>
              <a:gd name="connsiteX12" fmla="*/ 180598 w 180598"/>
              <a:gd name="connsiteY12" fmla="*/ 91349 h 175348"/>
              <a:gd name="connsiteX13" fmla="*/ 92399 w 180598"/>
              <a:gd name="connsiteY13" fmla="*/ 3150 h 1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98" h="175348">
                <a:moveTo>
                  <a:pt x="92399" y="3150"/>
                </a:moveTo>
                <a:cubicBezTo>
                  <a:pt x="88199" y="-1050"/>
                  <a:pt x="79799" y="-1050"/>
                  <a:pt x="79799" y="3150"/>
                </a:cubicBezTo>
                <a:cubicBezTo>
                  <a:pt x="75599" y="7350"/>
                  <a:pt x="75599" y="15750"/>
                  <a:pt x="79799" y="15750"/>
                </a:cubicBezTo>
                <a:lnTo>
                  <a:pt x="142798" y="78749"/>
                </a:lnTo>
                <a:lnTo>
                  <a:pt x="8400" y="78749"/>
                </a:lnTo>
                <a:cubicBezTo>
                  <a:pt x="4200" y="78749"/>
                  <a:pt x="0" y="82949"/>
                  <a:pt x="0" y="87149"/>
                </a:cubicBezTo>
                <a:cubicBezTo>
                  <a:pt x="0" y="91349"/>
                  <a:pt x="4200" y="95549"/>
                  <a:pt x="8400" y="95549"/>
                </a:cubicBezTo>
                <a:lnTo>
                  <a:pt x="146998" y="95549"/>
                </a:lnTo>
                <a:lnTo>
                  <a:pt x="83999" y="158548"/>
                </a:lnTo>
                <a:cubicBezTo>
                  <a:pt x="79799" y="162748"/>
                  <a:pt x="79799" y="166948"/>
                  <a:pt x="83999" y="171148"/>
                </a:cubicBezTo>
                <a:cubicBezTo>
                  <a:pt x="83999" y="171148"/>
                  <a:pt x="88199" y="175348"/>
                  <a:pt x="92399" y="175348"/>
                </a:cubicBezTo>
                <a:cubicBezTo>
                  <a:pt x="96599" y="175348"/>
                  <a:pt x="96599" y="175348"/>
                  <a:pt x="100799" y="171148"/>
                </a:cubicBezTo>
                <a:lnTo>
                  <a:pt x="180598" y="91349"/>
                </a:lnTo>
                <a:lnTo>
                  <a:pt x="92399" y="3150"/>
                </a:lnTo>
                <a:close/>
              </a:path>
            </a:pathLst>
          </a:custGeom>
          <a:solidFill>
            <a:srgbClr val="FFFFFF"/>
          </a:solidFill>
          <a:ln w="41852" cap="flat">
            <a:noFill/>
            <a:prstDash val="solid"/>
            <a:miter/>
          </a:ln>
        </p:spPr>
        <p:txBody>
          <a:bodyPr rtlCol="1" anchor="ctr"/>
          <a:lstStyle/>
          <a:p>
            <a:endParaRPr lang="fa-IR">
              <a:solidFill>
                <a:prstClr val="black"/>
              </a:solidFill>
            </a:endParaRPr>
          </a:p>
        </p:txBody>
      </p:sp>
      <p:sp>
        <p:nvSpPr>
          <p:cNvPr id="20" name="Freeform: Shape 19">
            <a:hlinkClick r:id="" action="ppaction://hlinkshowjump?jump=previousslide"/>
            <a:extLst>
              <a:ext uri="{FF2B5EF4-FFF2-40B4-BE49-F238E27FC236}">
                <a16:creationId xmlns="" xmlns:a16="http://schemas.microsoft.com/office/drawing/2014/main" id="{3C83E59D-0CFC-DAB3-AC80-FA4F6EEB4868}"/>
              </a:ext>
            </a:extLst>
          </p:cNvPr>
          <p:cNvSpPr/>
          <p:nvPr userDrawn="1"/>
        </p:nvSpPr>
        <p:spPr>
          <a:xfrm>
            <a:off x="184222" y="6218461"/>
            <a:ext cx="503994" cy="503995"/>
          </a:xfrm>
          <a:custGeom>
            <a:avLst/>
            <a:gdLst>
              <a:gd name="connsiteX0" fmla="*/ 503995 w 503994"/>
              <a:gd name="connsiteY0" fmla="*/ 251998 h 503995"/>
              <a:gd name="connsiteX1" fmla="*/ 251997 w 503994"/>
              <a:gd name="connsiteY1" fmla="*/ 503995 h 503995"/>
              <a:gd name="connsiteX2" fmla="*/ 0 w 503994"/>
              <a:gd name="connsiteY2" fmla="*/ 251998 h 503995"/>
              <a:gd name="connsiteX3" fmla="*/ 251997 w 503994"/>
              <a:gd name="connsiteY3" fmla="*/ 0 h 503995"/>
              <a:gd name="connsiteX4" fmla="*/ 503995 w 503994"/>
              <a:gd name="connsiteY4" fmla="*/ 251998 h 50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4" h="503995">
                <a:moveTo>
                  <a:pt x="503995" y="251998"/>
                </a:moveTo>
                <a:cubicBezTo>
                  <a:pt x="503995" y="391172"/>
                  <a:pt x="391172" y="503995"/>
                  <a:pt x="251997" y="503995"/>
                </a:cubicBezTo>
                <a:cubicBezTo>
                  <a:pt x="112823" y="503995"/>
                  <a:pt x="0" y="391172"/>
                  <a:pt x="0" y="251998"/>
                </a:cubicBezTo>
                <a:cubicBezTo>
                  <a:pt x="0" y="112823"/>
                  <a:pt x="112823" y="0"/>
                  <a:pt x="251997" y="0"/>
                </a:cubicBezTo>
                <a:cubicBezTo>
                  <a:pt x="391172" y="0"/>
                  <a:pt x="503995" y="112823"/>
                  <a:pt x="503995" y="251998"/>
                </a:cubicBezTo>
                <a:close/>
              </a:path>
            </a:pathLst>
          </a:custGeom>
          <a:solidFill>
            <a:srgbClr val="4D4B72"/>
          </a:solidFill>
          <a:ln w="41852" cap="flat">
            <a:solidFill>
              <a:srgbClr val="4D4B72"/>
            </a:solidFill>
            <a:prstDash val="solid"/>
            <a:miter/>
          </a:ln>
        </p:spPr>
        <p:txBody>
          <a:bodyPr rtlCol="1" anchor="ctr"/>
          <a:lstStyle/>
          <a:p>
            <a:endParaRPr lang="fa-IR" dirty="0">
              <a:solidFill>
                <a:prstClr val="black"/>
              </a:solidFill>
            </a:endParaRPr>
          </a:p>
        </p:txBody>
      </p:sp>
      <p:sp>
        <p:nvSpPr>
          <p:cNvPr id="21" name="Freeform: Shape 20">
            <a:extLst>
              <a:ext uri="{FF2B5EF4-FFF2-40B4-BE49-F238E27FC236}">
                <a16:creationId xmlns="" xmlns:a16="http://schemas.microsoft.com/office/drawing/2014/main" id="{6E86DC0C-DEDE-5DA7-B6A5-C11B55200044}"/>
              </a:ext>
            </a:extLst>
          </p:cNvPr>
          <p:cNvSpPr/>
          <p:nvPr userDrawn="1"/>
        </p:nvSpPr>
        <p:spPr>
          <a:xfrm>
            <a:off x="348020" y="6379109"/>
            <a:ext cx="184798" cy="175348"/>
          </a:xfrm>
          <a:custGeom>
            <a:avLst/>
            <a:gdLst>
              <a:gd name="connsiteX0" fmla="*/ 92399 w 184798"/>
              <a:gd name="connsiteY0" fmla="*/ 3150 h 175348"/>
              <a:gd name="connsiteX1" fmla="*/ 104999 w 184798"/>
              <a:gd name="connsiteY1" fmla="*/ 3150 h 175348"/>
              <a:gd name="connsiteX2" fmla="*/ 104999 w 184798"/>
              <a:gd name="connsiteY2" fmla="*/ 15750 h 175348"/>
              <a:gd name="connsiteX3" fmla="*/ 42000 w 184798"/>
              <a:gd name="connsiteY3" fmla="*/ 78749 h 175348"/>
              <a:gd name="connsiteX4" fmla="*/ 176398 w 184798"/>
              <a:gd name="connsiteY4" fmla="*/ 78749 h 175348"/>
              <a:gd name="connsiteX5" fmla="*/ 184798 w 184798"/>
              <a:gd name="connsiteY5" fmla="*/ 87149 h 175348"/>
              <a:gd name="connsiteX6" fmla="*/ 176398 w 184798"/>
              <a:gd name="connsiteY6" fmla="*/ 95549 h 175348"/>
              <a:gd name="connsiteX7" fmla="*/ 42000 w 184798"/>
              <a:gd name="connsiteY7" fmla="*/ 95549 h 175348"/>
              <a:gd name="connsiteX8" fmla="*/ 104999 w 184798"/>
              <a:gd name="connsiteY8" fmla="*/ 158548 h 175348"/>
              <a:gd name="connsiteX9" fmla="*/ 104999 w 184798"/>
              <a:gd name="connsiteY9" fmla="*/ 171148 h 175348"/>
              <a:gd name="connsiteX10" fmla="*/ 96599 w 184798"/>
              <a:gd name="connsiteY10" fmla="*/ 175348 h 175348"/>
              <a:gd name="connsiteX11" fmla="*/ 88199 w 184798"/>
              <a:gd name="connsiteY11" fmla="*/ 171148 h 175348"/>
              <a:gd name="connsiteX12" fmla="*/ 0 w 184798"/>
              <a:gd name="connsiteY12" fmla="*/ 91349 h 175348"/>
              <a:gd name="connsiteX13" fmla="*/ 92399 w 184798"/>
              <a:gd name="connsiteY13" fmla="*/ 3150 h 1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798" h="175348">
                <a:moveTo>
                  <a:pt x="92399" y="3150"/>
                </a:moveTo>
                <a:cubicBezTo>
                  <a:pt x="96599" y="-1050"/>
                  <a:pt x="104999" y="-1050"/>
                  <a:pt x="104999" y="3150"/>
                </a:cubicBezTo>
                <a:cubicBezTo>
                  <a:pt x="109199" y="7350"/>
                  <a:pt x="109199" y="15750"/>
                  <a:pt x="104999" y="15750"/>
                </a:cubicBezTo>
                <a:lnTo>
                  <a:pt x="42000" y="78749"/>
                </a:lnTo>
                <a:lnTo>
                  <a:pt x="176398" y="78749"/>
                </a:lnTo>
                <a:cubicBezTo>
                  <a:pt x="180598" y="78749"/>
                  <a:pt x="184798" y="82949"/>
                  <a:pt x="184798" y="87149"/>
                </a:cubicBezTo>
                <a:cubicBezTo>
                  <a:pt x="184798" y="91349"/>
                  <a:pt x="180598" y="95549"/>
                  <a:pt x="176398" y="95549"/>
                </a:cubicBezTo>
                <a:lnTo>
                  <a:pt x="42000" y="95549"/>
                </a:lnTo>
                <a:lnTo>
                  <a:pt x="104999" y="158548"/>
                </a:lnTo>
                <a:cubicBezTo>
                  <a:pt x="109199" y="162748"/>
                  <a:pt x="109199" y="166948"/>
                  <a:pt x="104999" y="171148"/>
                </a:cubicBezTo>
                <a:cubicBezTo>
                  <a:pt x="104999" y="171148"/>
                  <a:pt x="100799" y="175348"/>
                  <a:pt x="96599" y="175348"/>
                </a:cubicBezTo>
                <a:cubicBezTo>
                  <a:pt x="92399" y="175348"/>
                  <a:pt x="92399" y="175348"/>
                  <a:pt x="88199" y="171148"/>
                </a:cubicBezTo>
                <a:lnTo>
                  <a:pt x="0" y="91349"/>
                </a:lnTo>
                <a:lnTo>
                  <a:pt x="92399" y="3150"/>
                </a:lnTo>
                <a:close/>
              </a:path>
            </a:pathLst>
          </a:custGeom>
          <a:solidFill>
            <a:srgbClr val="FFFFFF"/>
          </a:solidFill>
          <a:ln w="41852" cap="flat">
            <a:noFill/>
            <a:prstDash val="solid"/>
            <a:miter/>
          </a:ln>
        </p:spPr>
        <p:txBody>
          <a:bodyPr rtlCol="1" anchor="ctr"/>
          <a:lstStyle/>
          <a:p>
            <a:endParaRPr lang="fa-IR">
              <a:solidFill>
                <a:prstClr val="black"/>
              </a:solidFill>
            </a:endParaRPr>
          </a:p>
        </p:txBody>
      </p:sp>
    </p:spTree>
    <p:extLst>
      <p:ext uri="{BB962C8B-B14F-4D97-AF65-F5344CB8AC3E}">
        <p14:creationId xmlns="" xmlns:p14="http://schemas.microsoft.com/office/powerpoint/2010/main" val="545867077"/>
      </p:ext>
    </p:extLst>
  </p:cSld>
  <p:clrMapOvr>
    <a:masterClrMapping/>
  </p:clrMapOvr>
  <p:hf hdr="0" ftr="0" dt="0"/>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بدون شماره صفح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70871895"/>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5">
            <a:extLst>
              <a:ext uri="{FF2B5EF4-FFF2-40B4-BE49-F238E27FC236}">
                <a16:creationId xmlns="" xmlns:a16="http://schemas.microsoft.com/office/drawing/2014/main" id="{BA589FA7-FBF9-8384-8FCF-AF3D756AF113}"/>
              </a:ext>
            </a:extLst>
          </p:cNvPr>
          <p:cNvSpPr>
            <a:spLocks noGrp="1"/>
          </p:cNvSpPr>
          <p:nvPr>
            <p:ph type="sldNum" sz="quarter" idx="12"/>
          </p:nvPr>
        </p:nvSpPr>
        <p:spPr>
          <a:xfrm>
            <a:off x="619099" y="6248942"/>
            <a:ext cx="588239" cy="365125"/>
          </a:xfrm>
        </p:spPr>
        <p:txBody>
          <a:bodyPr/>
          <a:lstStyle>
            <a:lvl1pPr algn="ctr" rtl="1">
              <a:lnSpc>
                <a:spcPct val="150000"/>
              </a:lnSpc>
              <a:defRPr sz="2000" baseline="0">
                <a:solidFill>
                  <a:schemeClr val="tx1"/>
                </a:solidFill>
                <a:latin typeface="Estedad Black" panose="02000A03000000000000" pitchFamily="2" charset="-78"/>
                <a:cs typeface="Shabnam" panose="020B0603030804020204" pitchFamily="34" charset="-78"/>
              </a:defRPr>
            </a:lvl1pPr>
          </a:lstStyle>
          <a:p>
            <a:fld id="{5748C16B-DC67-42D7-A8C7-AF8F65DFA904}" type="slidenum">
              <a:rPr lang="fa-IR" smtClean="0">
                <a:solidFill>
                  <a:prstClr val="black"/>
                </a:solidFill>
              </a:rPr>
              <a:pPr/>
              <a:t>‹#›</a:t>
            </a:fld>
            <a:endParaRPr lang="fa-IR" dirty="0">
              <a:solidFill>
                <a:prstClr val="black"/>
              </a:solidFill>
            </a:endParaRPr>
          </a:p>
        </p:txBody>
      </p:sp>
      <p:sp>
        <p:nvSpPr>
          <p:cNvPr id="13" name="Freeform: Shape 12">
            <a:hlinkClick r:id="" action="ppaction://hlinkshowjump?jump=nextslide"/>
            <a:extLst>
              <a:ext uri="{FF2B5EF4-FFF2-40B4-BE49-F238E27FC236}">
                <a16:creationId xmlns="" xmlns:a16="http://schemas.microsoft.com/office/drawing/2014/main" id="{26B366CA-1437-F277-F773-0E8144D73413}"/>
              </a:ext>
            </a:extLst>
          </p:cNvPr>
          <p:cNvSpPr/>
          <p:nvPr userDrawn="1"/>
        </p:nvSpPr>
        <p:spPr>
          <a:xfrm>
            <a:off x="1070713" y="6218461"/>
            <a:ext cx="554393" cy="503995"/>
          </a:xfrm>
          <a:custGeom>
            <a:avLst/>
            <a:gdLst>
              <a:gd name="connsiteX0" fmla="*/ 503995 w 503994"/>
              <a:gd name="connsiteY0" fmla="*/ 251998 h 503995"/>
              <a:gd name="connsiteX1" fmla="*/ 251997 w 503994"/>
              <a:gd name="connsiteY1" fmla="*/ 503995 h 503995"/>
              <a:gd name="connsiteX2" fmla="*/ 0 w 503994"/>
              <a:gd name="connsiteY2" fmla="*/ 251998 h 503995"/>
              <a:gd name="connsiteX3" fmla="*/ 251997 w 503994"/>
              <a:gd name="connsiteY3" fmla="*/ 0 h 503995"/>
              <a:gd name="connsiteX4" fmla="*/ 503995 w 503994"/>
              <a:gd name="connsiteY4" fmla="*/ 251998 h 50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4" h="503995">
                <a:moveTo>
                  <a:pt x="503995" y="251998"/>
                </a:moveTo>
                <a:cubicBezTo>
                  <a:pt x="503995" y="391172"/>
                  <a:pt x="391172" y="503995"/>
                  <a:pt x="251997" y="503995"/>
                </a:cubicBezTo>
                <a:cubicBezTo>
                  <a:pt x="112823" y="503995"/>
                  <a:pt x="0" y="391172"/>
                  <a:pt x="0" y="251998"/>
                </a:cubicBezTo>
                <a:cubicBezTo>
                  <a:pt x="0" y="112823"/>
                  <a:pt x="112823" y="0"/>
                  <a:pt x="251997" y="0"/>
                </a:cubicBezTo>
                <a:cubicBezTo>
                  <a:pt x="391172" y="0"/>
                  <a:pt x="503995" y="112823"/>
                  <a:pt x="503995" y="251998"/>
                </a:cubicBezTo>
                <a:close/>
              </a:path>
            </a:pathLst>
          </a:custGeom>
          <a:solidFill>
            <a:srgbClr val="4D4B72"/>
          </a:solidFill>
          <a:ln w="41852" cap="flat">
            <a:solidFill>
              <a:srgbClr val="4D4B72"/>
            </a:solidFill>
            <a:prstDash val="solid"/>
            <a:miter/>
          </a:ln>
        </p:spPr>
        <p:txBody>
          <a:bodyPr rtlCol="1" anchor="ctr"/>
          <a:lstStyle/>
          <a:p>
            <a:endParaRPr lang="fa-IR" dirty="0">
              <a:solidFill>
                <a:prstClr val="black"/>
              </a:solidFill>
            </a:endParaRPr>
          </a:p>
        </p:txBody>
      </p:sp>
      <p:sp>
        <p:nvSpPr>
          <p:cNvPr id="14" name="Freeform: Shape 13">
            <a:extLst>
              <a:ext uri="{FF2B5EF4-FFF2-40B4-BE49-F238E27FC236}">
                <a16:creationId xmlns="" xmlns:a16="http://schemas.microsoft.com/office/drawing/2014/main" id="{1CF6FD57-C213-1A5B-86D1-9E19747BA00F}"/>
              </a:ext>
            </a:extLst>
          </p:cNvPr>
          <p:cNvSpPr/>
          <p:nvPr userDrawn="1"/>
        </p:nvSpPr>
        <p:spPr>
          <a:xfrm>
            <a:off x="1246480" y="6379109"/>
            <a:ext cx="198658" cy="175348"/>
          </a:xfrm>
          <a:custGeom>
            <a:avLst/>
            <a:gdLst>
              <a:gd name="connsiteX0" fmla="*/ 92399 w 180598"/>
              <a:gd name="connsiteY0" fmla="*/ 3150 h 175348"/>
              <a:gd name="connsiteX1" fmla="*/ 79799 w 180598"/>
              <a:gd name="connsiteY1" fmla="*/ 3150 h 175348"/>
              <a:gd name="connsiteX2" fmla="*/ 79799 w 180598"/>
              <a:gd name="connsiteY2" fmla="*/ 15750 h 175348"/>
              <a:gd name="connsiteX3" fmla="*/ 142798 w 180598"/>
              <a:gd name="connsiteY3" fmla="*/ 78749 h 175348"/>
              <a:gd name="connsiteX4" fmla="*/ 8400 w 180598"/>
              <a:gd name="connsiteY4" fmla="*/ 78749 h 175348"/>
              <a:gd name="connsiteX5" fmla="*/ 0 w 180598"/>
              <a:gd name="connsiteY5" fmla="*/ 87149 h 175348"/>
              <a:gd name="connsiteX6" fmla="*/ 8400 w 180598"/>
              <a:gd name="connsiteY6" fmla="*/ 95549 h 175348"/>
              <a:gd name="connsiteX7" fmla="*/ 146998 w 180598"/>
              <a:gd name="connsiteY7" fmla="*/ 95549 h 175348"/>
              <a:gd name="connsiteX8" fmla="*/ 83999 w 180598"/>
              <a:gd name="connsiteY8" fmla="*/ 158548 h 175348"/>
              <a:gd name="connsiteX9" fmla="*/ 83999 w 180598"/>
              <a:gd name="connsiteY9" fmla="*/ 171148 h 175348"/>
              <a:gd name="connsiteX10" fmla="*/ 92399 w 180598"/>
              <a:gd name="connsiteY10" fmla="*/ 175348 h 175348"/>
              <a:gd name="connsiteX11" fmla="*/ 100799 w 180598"/>
              <a:gd name="connsiteY11" fmla="*/ 171148 h 175348"/>
              <a:gd name="connsiteX12" fmla="*/ 180598 w 180598"/>
              <a:gd name="connsiteY12" fmla="*/ 91349 h 175348"/>
              <a:gd name="connsiteX13" fmla="*/ 92399 w 180598"/>
              <a:gd name="connsiteY13" fmla="*/ 3150 h 1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98" h="175348">
                <a:moveTo>
                  <a:pt x="92399" y="3150"/>
                </a:moveTo>
                <a:cubicBezTo>
                  <a:pt x="88199" y="-1050"/>
                  <a:pt x="79799" y="-1050"/>
                  <a:pt x="79799" y="3150"/>
                </a:cubicBezTo>
                <a:cubicBezTo>
                  <a:pt x="75599" y="7350"/>
                  <a:pt x="75599" y="15750"/>
                  <a:pt x="79799" y="15750"/>
                </a:cubicBezTo>
                <a:lnTo>
                  <a:pt x="142798" y="78749"/>
                </a:lnTo>
                <a:lnTo>
                  <a:pt x="8400" y="78749"/>
                </a:lnTo>
                <a:cubicBezTo>
                  <a:pt x="4200" y="78749"/>
                  <a:pt x="0" y="82949"/>
                  <a:pt x="0" y="87149"/>
                </a:cubicBezTo>
                <a:cubicBezTo>
                  <a:pt x="0" y="91349"/>
                  <a:pt x="4200" y="95549"/>
                  <a:pt x="8400" y="95549"/>
                </a:cubicBezTo>
                <a:lnTo>
                  <a:pt x="146998" y="95549"/>
                </a:lnTo>
                <a:lnTo>
                  <a:pt x="83999" y="158548"/>
                </a:lnTo>
                <a:cubicBezTo>
                  <a:pt x="79799" y="162748"/>
                  <a:pt x="79799" y="166948"/>
                  <a:pt x="83999" y="171148"/>
                </a:cubicBezTo>
                <a:cubicBezTo>
                  <a:pt x="83999" y="171148"/>
                  <a:pt x="88199" y="175348"/>
                  <a:pt x="92399" y="175348"/>
                </a:cubicBezTo>
                <a:cubicBezTo>
                  <a:pt x="96599" y="175348"/>
                  <a:pt x="96599" y="175348"/>
                  <a:pt x="100799" y="171148"/>
                </a:cubicBezTo>
                <a:lnTo>
                  <a:pt x="180598" y="91349"/>
                </a:lnTo>
                <a:lnTo>
                  <a:pt x="92399" y="3150"/>
                </a:lnTo>
                <a:close/>
              </a:path>
            </a:pathLst>
          </a:custGeom>
          <a:solidFill>
            <a:srgbClr val="FFFFFF"/>
          </a:solidFill>
          <a:ln w="41852" cap="flat">
            <a:noFill/>
            <a:prstDash val="solid"/>
            <a:miter/>
          </a:ln>
        </p:spPr>
        <p:txBody>
          <a:bodyPr rtlCol="1" anchor="ctr"/>
          <a:lstStyle/>
          <a:p>
            <a:endParaRPr lang="fa-IR">
              <a:solidFill>
                <a:prstClr val="black"/>
              </a:solidFill>
            </a:endParaRPr>
          </a:p>
        </p:txBody>
      </p:sp>
      <p:sp>
        <p:nvSpPr>
          <p:cNvPr id="15" name="Freeform: Shape 14">
            <a:hlinkClick r:id="" action="ppaction://hlinkshowjump?jump=previousslide"/>
            <a:extLst>
              <a:ext uri="{FF2B5EF4-FFF2-40B4-BE49-F238E27FC236}">
                <a16:creationId xmlns="" xmlns:a16="http://schemas.microsoft.com/office/drawing/2014/main" id="{0B079B39-74DC-BAED-B65B-1512F0DCB57D}"/>
              </a:ext>
            </a:extLst>
          </p:cNvPr>
          <p:cNvSpPr/>
          <p:nvPr userDrawn="1"/>
        </p:nvSpPr>
        <p:spPr>
          <a:xfrm>
            <a:off x="197123" y="6218461"/>
            <a:ext cx="554393" cy="503995"/>
          </a:xfrm>
          <a:custGeom>
            <a:avLst/>
            <a:gdLst>
              <a:gd name="connsiteX0" fmla="*/ 503995 w 503994"/>
              <a:gd name="connsiteY0" fmla="*/ 251998 h 503995"/>
              <a:gd name="connsiteX1" fmla="*/ 251997 w 503994"/>
              <a:gd name="connsiteY1" fmla="*/ 503995 h 503995"/>
              <a:gd name="connsiteX2" fmla="*/ 0 w 503994"/>
              <a:gd name="connsiteY2" fmla="*/ 251998 h 503995"/>
              <a:gd name="connsiteX3" fmla="*/ 251997 w 503994"/>
              <a:gd name="connsiteY3" fmla="*/ 0 h 503995"/>
              <a:gd name="connsiteX4" fmla="*/ 503995 w 503994"/>
              <a:gd name="connsiteY4" fmla="*/ 251998 h 50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4" h="503995">
                <a:moveTo>
                  <a:pt x="503995" y="251998"/>
                </a:moveTo>
                <a:cubicBezTo>
                  <a:pt x="503995" y="391172"/>
                  <a:pt x="391172" y="503995"/>
                  <a:pt x="251997" y="503995"/>
                </a:cubicBezTo>
                <a:cubicBezTo>
                  <a:pt x="112823" y="503995"/>
                  <a:pt x="0" y="391172"/>
                  <a:pt x="0" y="251998"/>
                </a:cubicBezTo>
                <a:cubicBezTo>
                  <a:pt x="0" y="112823"/>
                  <a:pt x="112823" y="0"/>
                  <a:pt x="251997" y="0"/>
                </a:cubicBezTo>
                <a:cubicBezTo>
                  <a:pt x="391172" y="0"/>
                  <a:pt x="503995" y="112823"/>
                  <a:pt x="503995" y="251998"/>
                </a:cubicBezTo>
                <a:close/>
              </a:path>
            </a:pathLst>
          </a:custGeom>
          <a:solidFill>
            <a:srgbClr val="4D4B72"/>
          </a:solidFill>
          <a:ln w="41852" cap="flat">
            <a:solidFill>
              <a:srgbClr val="4D4B72"/>
            </a:solidFill>
            <a:prstDash val="solid"/>
            <a:miter/>
          </a:ln>
        </p:spPr>
        <p:txBody>
          <a:bodyPr rtlCol="1" anchor="ctr"/>
          <a:lstStyle/>
          <a:p>
            <a:endParaRPr lang="fa-IR" dirty="0">
              <a:solidFill>
                <a:prstClr val="black"/>
              </a:solidFill>
            </a:endParaRPr>
          </a:p>
        </p:txBody>
      </p:sp>
      <p:sp>
        <p:nvSpPr>
          <p:cNvPr id="16" name="Freeform: Shape 15">
            <a:extLst>
              <a:ext uri="{FF2B5EF4-FFF2-40B4-BE49-F238E27FC236}">
                <a16:creationId xmlns="" xmlns:a16="http://schemas.microsoft.com/office/drawing/2014/main" id="{941700FE-C562-6334-412F-E466A01C6F6A}"/>
              </a:ext>
            </a:extLst>
          </p:cNvPr>
          <p:cNvSpPr/>
          <p:nvPr userDrawn="1"/>
        </p:nvSpPr>
        <p:spPr>
          <a:xfrm>
            <a:off x="376880" y="6379109"/>
            <a:ext cx="203278" cy="175348"/>
          </a:xfrm>
          <a:custGeom>
            <a:avLst/>
            <a:gdLst>
              <a:gd name="connsiteX0" fmla="*/ 92399 w 184798"/>
              <a:gd name="connsiteY0" fmla="*/ 3150 h 175348"/>
              <a:gd name="connsiteX1" fmla="*/ 104999 w 184798"/>
              <a:gd name="connsiteY1" fmla="*/ 3150 h 175348"/>
              <a:gd name="connsiteX2" fmla="*/ 104999 w 184798"/>
              <a:gd name="connsiteY2" fmla="*/ 15750 h 175348"/>
              <a:gd name="connsiteX3" fmla="*/ 42000 w 184798"/>
              <a:gd name="connsiteY3" fmla="*/ 78749 h 175348"/>
              <a:gd name="connsiteX4" fmla="*/ 176398 w 184798"/>
              <a:gd name="connsiteY4" fmla="*/ 78749 h 175348"/>
              <a:gd name="connsiteX5" fmla="*/ 184798 w 184798"/>
              <a:gd name="connsiteY5" fmla="*/ 87149 h 175348"/>
              <a:gd name="connsiteX6" fmla="*/ 176398 w 184798"/>
              <a:gd name="connsiteY6" fmla="*/ 95549 h 175348"/>
              <a:gd name="connsiteX7" fmla="*/ 42000 w 184798"/>
              <a:gd name="connsiteY7" fmla="*/ 95549 h 175348"/>
              <a:gd name="connsiteX8" fmla="*/ 104999 w 184798"/>
              <a:gd name="connsiteY8" fmla="*/ 158548 h 175348"/>
              <a:gd name="connsiteX9" fmla="*/ 104999 w 184798"/>
              <a:gd name="connsiteY9" fmla="*/ 171148 h 175348"/>
              <a:gd name="connsiteX10" fmla="*/ 96599 w 184798"/>
              <a:gd name="connsiteY10" fmla="*/ 175348 h 175348"/>
              <a:gd name="connsiteX11" fmla="*/ 88199 w 184798"/>
              <a:gd name="connsiteY11" fmla="*/ 171148 h 175348"/>
              <a:gd name="connsiteX12" fmla="*/ 0 w 184798"/>
              <a:gd name="connsiteY12" fmla="*/ 91349 h 175348"/>
              <a:gd name="connsiteX13" fmla="*/ 92399 w 184798"/>
              <a:gd name="connsiteY13" fmla="*/ 3150 h 1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798" h="175348">
                <a:moveTo>
                  <a:pt x="92399" y="3150"/>
                </a:moveTo>
                <a:cubicBezTo>
                  <a:pt x="96599" y="-1050"/>
                  <a:pt x="104999" y="-1050"/>
                  <a:pt x="104999" y="3150"/>
                </a:cubicBezTo>
                <a:cubicBezTo>
                  <a:pt x="109199" y="7350"/>
                  <a:pt x="109199" y="15750"/>
                  <a:pt x="104999" y="15750"/>
                </a:cubicBezTo>
                <a:lnTo>
                  <a:pt x="42000" y="78749"/>
                </a:lnTo>
                <a:lnTo>
                  <a:pt x="176398" y="78749"/>
                </a:lnTo>
                <a:cubicBezTo>
                  <a:pt x="180598" y="78749"/>
                  <a:pt x="184798" y="82949"/>
                  <a:pt x="184798" y="87149"/>
                </a:cubicBezTo>
                <a:cubicBezTo>
                  <a:pt x="184798" y="91349"/>
                  <a:pt x="180598" y="95549"/>
                  <a:pt x="176398" y="95549"/>
                </a:cubicBezTo>
                <a:lnTo>
                  <a:pt x="42000" y="95549"/>
                </a:lnTo>
                <a:lnTo>
                  <a:pt x="104999" y="158548"/>
                </a:lnTo>
                <a:cubicBezTo>
                  <a:pt x="109199" y="162748"/>
                  <a:pt x="109199" y="166948"/>
                  <a:pt x="104999" y="171148"/>
                </a:cubicBezTo>
                <a:cubicBezTo>
                  <a:pt x="104999" y="171148"/>
                  <a:pt x="100799" y="175348"/>
                  <a:pt x="96599" y="175348"/>
                </a:cubicBezTo>
                <a:cubicBezTo>
                  <a:pt x="92399" y="175348"/>
                  <a:pt x="92399" y="175348"/>
                  <a:pt x="88199" y="171148"/>
                </a:cubicBezTo>
                <a:lnTo>
                  <a:pt x="0" y="91349"/>
                </a:lnTo>
                <a:lnTo>
                  <a:pt x="92399" y="3150"/>
                </a:lnTo>
                <a:close/>
              </a:path>
            </a:pathLst>
          </a:custGeom>
          <a:solidFill>
            <a:srgbClr val="FFFFFF"/>
          </a:solidFill>
          <a:ln w="41852" cap="flat">
            <a:noFill/>
            <a:prstDash val="solid"/>
            <a:miter/>
          </a:ln>
        </p:spPr>
        <p:txBody>
          <a:bodyPr rtlCol="1" anchor="ctr"/>
          <a:lstStyle/>
          <a:p>
            <a:endParaRPr lang="fa-IR">
              <a:solidFill>
                <a:prstClr val="black"/>
              </a:solidFill>
            </a:endParaRPr>
          </a:p>
        </p:txBody>
      </p:sp>
    </p:spTree>
    <p:extLst>
      <p:ext uri="{BB962C8B-B14F-4D97-AF65-F5344CB8AC3E}">
        <p14:creationId xmlns="" xmlns:p14="http://schemas.microsoft.com/office/powerpoint/2010/main" val="1960541079"/>
      </p:ext>
    </p:extLst>
  </p:cSld>
  <p:clrMapOvr>
    <a:masterClrMapping/>
  </p:clrMapOvr>
  <p:hf hdr="0" ftr="0" dt="0"/>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7CD9AE04-15A0-2C24-5822-A6BE8E81E9CE}"/>
              </a:ext>
            </a:extLst>
          </p:cNvPr>
          <p:cNvSpPr>
            <a:spLocks noGrp="1"/>
          </p:cNvSpPr>
          <p:nvPr>
            <p:ph type="pic" sz="quarter" idx="10"/>
          </p:nvPr>
        </p:nvSpPr>
        <p:spPr>
          <a:xfrm>
            <a:off x="9654569" y="1460427"/>
            <a:ext cx="2134960" cy="2134960"/>
          </a:xfrm>
          <a:prstGeom prst="ellipse">
            <a:avLst/>
          </a:prstGeom>
          <a:solidFill>
            <a:schemeClr val="bg1">
              <a:lumMod val="85000"/>
            </a:schemeClr>
          </a:solidFill>
        </p:spPr>
        <p:txBody>
          <a:bodyPr/>
          <a:lstStyle/>
          <a:p>
            <a:endParaRPr lang="fa-IR" dirty="0"/>
          </a:p>
        </p:txBody>
      </p:sp>
      <p:sp>
        <p:nvSpPr>
          <p:cNvPr id="12" name="Picture Placeholder 10">
            <a:extLst>
              <a:ext uri="{FF2B5EF4-FFF2-40B4-BE49-F238E27FC236}">
                <a16:creationId xmlns="" xmlns:a16="http://schemas.microsoft.com/office/drawing/2014/main" id="{4A8A2453-6A95-8312-2E3A-C282F62B1F98}"/>
              </a:ext>
            </a:extLst>
          </p:cNvPr>
          <p:cNvSpPr>
            <a:spLocks noGrp="1"/>
          </p:cNvSpPr>
          <p:nvPr>
            <p:ph type="pic" sz="quarter" idx="11"/>
          </p:nvPr>
        </p:nvSpPr>
        <p:spPr>
          <a:xfrm>
            <a:off x="4831474" y="2361520"/>
            <a:ext cx="2134960" cy="2134960"/>
          </a:xfrm>
          <a:prstGeom prst="ellipse">
            <a:avLst/>
          </a:prstGeom>
          <a:solidFill>
            <a:schemeClr val="bg1">
              <a:lumMod val="85000"/>
            </a:schemeClr>
          </a:solidFill>
        </p:spPr>
        <p:txBody>
          <a:bodyPr/>
          <a:lstStyle/>
          <a:p>
            <a:endParaRPr lang="fa-IR" dirty="0"/>
          </a:p>
        </p:txBody>
      </p:sp>
      <p:sp>
        <p:nvSpPr>
          <p:cNvPr id="13" name="Picture Placeholder 10">
            <a:extLst>
              <a:ext uri="{FF2B5EF4-FFF2-40B4-BE49-F238E27FC236}">
                <a16:creationId xmlns="" xmlns:a16="http://schemas.microsoft.com/office/drawing/2014/main" id="{AD7B7C09-85B7-7E00-E222-6B55A867B86A}"/>
              </a:ext>
            </a:extLst>
          </p:cNvPr>
          <p:cNvSpPr>
            <a:spLocks noGrp="1"/>
          </p:cNvSpPr>
          <p:nvPr>
            <p:ph type="pic" sz="quarter" idx="12"/>
          </p:nvPr>
        </p:nvSpPr>
        <p:spPr>
          <a:xfrm>
            <a:off x="1885832" y="1831532"/>
            <a:ext cx="2134960" cy="2134960"/>
          </a:xfrm>
          <a:prstGeom prst="ellipse">
            <a:avLst/>
          </a:prstGeom>
          <a:solidFill>
            <a:schemeClr val="bg1">
              <a:lumMod val="85000"/>
            </a:schemeClr>
          </a:solidFill>
        </p:spPr>
        <p:txBody>
          <a:bodyPr/>
          <a:lstStyle/>
          <a:p>
            <a:endParaRPr lang="fa-IR" dirty="0"/>
          </a:p>
        </p:txBody>
      </p:sp>
    </p:spTree>
    <p:extLst>
      <p:ext uri="{BB962C8B-B14F-4D97-AF65-F5344CB8AC3E}">
        <p14:creationId xmlns="" xmlns:p14="http://schemas.microsoft.com/office/powerpoint/2010/main" val="1955800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CDFFAA-0341-6930-1CBA-38A17196AD8C}"/>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 xmlns:a16="http://schemas.microsoft.com/office/drawing/2014/main" id="{843B0851-112E-685C-7C88-17B39A218B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 xmlns:a16="http://schemas.microsoft.com/office/drawing/2014/main" id="{B5ABBCDF-6E8B-A742-ECFF-D201903439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 xmlns:a16="http://schemas.microsoft.com/office/drawing/2014/main" id="{50104455-120B-4AE6-5F4E-636B5BDB4024}"/>
              </a:ext>
            </a:extLst>
          </p:cNvPr>
          <p:cNvSpPr>
            <a:spLocks noGrp="1"/>
          </p:cNvSpPr>
          <p:nvPr>
            <p:ph type="dt" sz="half" idx="10"/>
          </p:nvPr>
        </p:nvSpPr>
        <p:spPr/>
        <p:txBody>
          <a:bodyPr/>
          <a:lstStyle/>
          <a:p>
            <a:fld id="{9C3F2911-4FEB-4C79-A673-49B1B0774357}" type="datetimeFigureOut">
              <a:rPr lang="fa-IR" smtClean="0">
                <a:solidFill>
                  <a:prstClr val="black">
                    <a:tint val="75000"/>
                  </a:prstClr>
                </a:solidFill>
              </a:rPr>
              <a:pPr/>
              <a:t>1446/10/22</a:t>
            </a:fld>
            <a:endParaRPr lang="fa-IR">
              <a:solidFill>
                <a:prstClr val="black">
                  <a:tint val="75000"/>
                </a:prstClr>
              </a:solidFill>
            </a:endParaRPr>
          </a:p>
        </p:txBody>
      </p:sp>
      <p:sp>
        <p:nvSpPr>
          <p:cNvPr id="6" name="Footer Placeholder 5">
            <a:extLst>
              <a:ext uri="{FF2B5EF4-FFF2-40B4-BE49-F238E27FC236}">
                <a16:creationId xmlns="" xmlns:a16="http://schemas.microsoft.com/office/drawing/2014/main" id="{30882D2D-4144-380A-B6A7-97FD674D8642}"/>
              </a:ext>
            </a:extLst>
          </p:cNvPr>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a:extLst>
              <a:ext uri="{FF2B5EF4-FFF2-40B4-BE49-F238E27FC236}">
                <a16:creationId xmlns="" xmlns:a16="http://schemas.microsoft.com/office/drawing/2014/main" id="{03F5310C-4D74-99B4-00BF-EC436A5CC3B9}"/>
              </a:ext>
            </a:extLst>
          </p:cNvPr>
          <p:cNvSpPr>
            <a:spLocks noGrp="1"/>
          </p:cNvSpPr>
          <p:nvPr>
            <p:ph type="sldNum" sz="quarter" idx="12"/>
          </p:nvPr>
        </p:nvSpPr>
        <p:spPr/>
        <p:txBody>
          <a:bodyPr/>
          <a:lstStyle/>
          <a:p>
            <a:fld id="{5748C16B-DC67-42D7-A8C7-AF8F65DFA90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 xmlns:p14="http://schemas.microsoft.com/office/powerpoint/2010/main" val="406419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6C3C32-8DEE-942B-D7EF-6D5B4470C5E2}"/>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 xmlns:a16="http://schemas.microsoft.com/office/drawing/2014/main" id="{C58361FA-D2F7-D416-8C95-560E80A89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50F45CC-EF84-B627-F7ED-3A7C2A4A7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 xmlns:a16="http://schemas.microsoft.com/office/drawing/2014/main" id="{8775BE22-8774-3D75-93D2-E6890F183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5D7A256-70A3-2BE3-9763-2AE0F1BE7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 xmlns:a16="http://schemas.microsoft.com/office/drawing/2014/main" id="{13D97632-26AE-C3F4-F735-4F32E2331676}"/>
              </a:ext>
            </a:extLst>
          </p:cNvPr>
          <p:cNvSpPr>
            <a:spLocks noGrp="1"/>
          </p:cNvSpPr>
          <p:nvPr>
            <p:ph type="dt" sz="half" idx="10"/>
          </p:nvPr>
        </p:nvSpPr>
        <p:spPr/>
        <p:txBody>
          <a:bodyPr/>
          <a:lstStyle/>
          <a:p>
            <a:fld id="{9C3F2911-4FEB-4C79-A673-49B1B0774357}" type="datetimeFigureOut">
              <a:rPr lang="fa-IR" smtClean="0">
                <a:solidFill>
                  <a:prstClr val="black">
                    <a:tint val="75000"/>
                  </a:prstClr>
                </a:solidFill>
              </a:rPr>
              <a:pPr/>
              <a:t>1446/10/22</a:t>
            </a:fld>
            <a:endParaRPr lang="fa-IR">
              <a:solidFill>
                <a:prstClr val="black">
                  <a:tint val="75000"/>
                </a:prstClr>
              </a:solidFill>
            </a:endParaRPr>
          </a:p>
        </p:txBody>
      </p:sp>
      <p:sp>
        <p:nvSpPr>
          <p:cNvPr id="8" name="Footer Placeholder 7">
            <a:extLst>
              <a:ext uri="{FF2B5EF4-FFF2-40B4-BE49-F238E27FC236}">
                <a16:creationId xmlns="" xmlns:a16="http://schemas.microsoft.com/office/drawing/2014/main" id="{FB883D58-D98F-7442-66DB-03BC165E02B2}"/>
              </a:ext>
            </a:extLst>
          </p:cNvPr>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a:extLst>
              <a:ext uri="{FF2B5EF4-FFF2-40B4-BE49-F238E27FC236}">
                <a16:creationId xmlns="" xmlns:a16="http://schemas.microsoft.com/office/drawing/2014/main" id="{35D83818-1705-0E66-7284-9D03DA75040A}"/>
              </a:ext>
            </a:extLst>
          </p:cNvPr>
          <p:cNvSpPr>
            <a:spLocks noGrp="1"/>
          </p:cNvSpPr>
          <p:nvPr>
            <p:ph type="sldNum" sz="quarter" idx="12"/>
          </p:nvPr>
        </p:nvSpPr>
        <p:spPr/>
        <p:txBody>
          <a:bodyPr/>
          <a:lstStyle/>
          <a:p>
            <a:fld id="{5748C16B-DC67-42D7-A8C7-AF8F65DFA90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 xmlns:p14="http://schemas.microsoft.com/office/powerpoint/2010/main" val="327904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239140-16DE-D7AD-25B1-9397D269F3D6}"/>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 xmlns:a16="http://schemas.microsoft.com/office/drawing/2014/main" id="{F1C4A86C-0BEF-5FBB-34D1-3AFA8EA4DE0F}"/>
              </a:ext>
            </a:extLst>
          </p:cNvPr>
          <p:cNvSpPr>
            <a:spLocks noGrp="1"/>
          </p:cNvSpPr>
          <p:nvPr>
            <p:ph type="dt" sz="half" idx="10"/>
          </p:nvPr>
        </p:nvSpPr>
        <p:spPr/>
        <p:txBody>
          <a:bodyPr/>
          <a:lstStyle/>
          <a:p>
            <a:fld id="{9C3F2911-4FEB-4C79-A673-49B1B0774357}" type="datetimeFigureOut">
              <a:rPr lang="fa-IR" smtClean="0">
                <a:solidFill>
                  <a:prstClr val="black">
                    <a:tint val="75000"/>
                  </a:prstClr>
                </a:solidFill>
              </a:rPr>
              <a:pPr/>
              <a:t>1446/10/22</a:t>
            </a:fld>
            <a:endParaRPr lang="fa-IR">
              <a:solidFill>
                <a:prstClr val="black">
                  <a:tint val="75000"/>
                </a:prstClr>
              </a:solidFill>
            </a:endParaRPr>
          </a:p>
        </p:txBody>
      </p:sp>
      <p:sp>
        <p:nvSpPr>
          <p:cNvPr id="4" name="Footer Placeholder 3">
            <a:extLst>
              <a:ext uri="{FF2B5EF4-FFF2-40B4-BE49-F238E27FC236}">
                <a16:creationId xmlns="" xmlns:a16="http://schemas.microsoft.com/office/drawing/2014/main" id="{187118C3-6241-5114-7472-82545B8EACB0}"/>
              </a:ext>
            </a:extLst>
          </p:cNvPr>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a:extLst>
              <a:ext uri="{FF2B5EF4-FFF2-40B4-BE49-F238E27FC236}">
                <a16:creationId xmlns="" xmlns:a16="http://schemas.microsoft.com/office/drawing/2014/main" id="{5AD9A935-5808-6FA8-6795-DBC3099218F0}"/>
              </a:ext>
            </a:extLst>
          </p:cNvPr>
          <p:cNvSpPr>
            <a:spLocks noGrp="1"/>
          </p:cNvSpPr>
          <p:nvPr>
            <p:ph type="sldNum" sz="quarter" idx="12"/>
          </p:nvPr>
        </p:nvSpPr>
        <p:spPr/>
        <p:txBody>
          <a:bodyPr/>
          <a:lstStyle/>
          <a:p>
            <a:fld id="{5748C16B-DC67-42D7-A8C7-AF8F65DFA90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 xmlns:p14="http://schemas.microsoft.com/office/powerpoint/2010/main" val="267134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89815E-CB7D-78F5-A1A6-7074FDE84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6F520CC-EC58-0C1E-9175-219768C80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FE7206-C870-096A-049E-61D5AB4945CA}"/>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0C3A9E-1813-F959-C2B4-2CEFC1ECC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BA65A31-B914-3E10-6A4C-32BC520591E9}"/>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18358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026D104-91AE-7014-F45C-C8638C7CF093}"/>
              </a:ext>
            </a:extLst>
          </p:cNvPr>
          <p:cNvSpPr>
            <a:spLocks noGrp="1"/>
          </p:cNvSpPr>
          <p:nvPr>
            <p:ph type="dt" sz="half" idx="10"/>
          </p:nvPr>
        </p:nvSpPr>
        <p:spPr/>
        <p:txBody>
          <a:bodyPr/>
          <a:lstStyle/>
          <a:p>
            <a:fld id="{9C3F2911-4FEB-4C79-A673-49B1B0774357}" type="datetimeFigureOut">
              <a:rPr lang="fa-IR" smtClean="0">
                <a:solidFill>
                  <a:prstClr val="black">
                    <a:tint val="75000"/>
                  </a:prstClr>
                </a:solidFill>
              </a:rPr>
              <a:pPr/>
              <a:t>1446/10/22</a:t>
            </a:fld>
            <a:endParaRPr lang="fa-IR" dirty="0">
              <a:solidFill>
                <a:prstClr val="black">
                  <a:tint val="75000"/>
                </a:prstClr>
              </a:solidFill>
            </a:endParaRPr>
          </a:p>
        </p:txBody>
      </p:sp>
      <p:sp>
        <p:nvSpPr>
          <p:cNvPr id="3" name="Footer Placeholder 2">
            <a:extLst>
              <a:ext uri="{FF2B5EF4-FFF2-40B4-BE49-F238E27FC236}">
                <a16:creationId xmlns="" xmlns:a16="http://schemas.microsoft.com/office/drawing/2014/main" id="{ABFFADF8-816A-E86E-1F5E-423EFE7610C6}"/>
              </a:ext>
            </a:extLst>
          </p:cNvPr>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a:extLst>
              <a:ext uri="{FF2B5EF4-FFF2-40B4-BE49-F238E27FC236}">
                <a16:creationId xmlns="" xmlns:a16="http://schemas.microsoft.com/office/drawing/2014/main" id="{0C67C813-6761-C76C-B873-9BF66F91A55C}"/>
              </a:ext>
            </a:extLst>
          </p:cNvPr>
          <p:cNvSpPr>
            <a:spLocks noGrp="1"/>
          </p:cNvSpPr>
          <p:nvPr>
            <p:ph type="sldNum" sz="quarter" idx="12"/>
          </p:nvPr>
        </p:nvSpPr>
        <p:spPr/>
        <p:txBody>
          <a:bodyPr/>
          <a:lstStyle/>
          <a:p>
            <a:fld id="{5748C16B-DC67-42D7-A8C7-AF8F65DFA904}" type="slidenum">
              <a:rPr lang="fa-IR" smtClean="0">
                <a:solidFill>
                  <a:prstClr val="black">
                    <a:tint val="75000"/>
                  </a:prstClr>
                </a:solidFill>
              </a:rPr>
              <a:pPr/>
              <a:t>‹#›</a:t>
            </a:fld>
            <a:endParaRPr lang="fa-IR">
              <a:solidFill>
                <a:prstClr val="black">
                  <a:tint val="75000"/>
                </a:prstClr>
              </a:solidFill>
            </a:endParaRPr>
          </a:p>
        </p:txBody>
      </p:sp>
      <p:sp>
        <p:nvSpPr>
          <p:cNvPr id="13" name="Slide Number Placeholder 5">
            <a:extLst>
              <a:ext uri="{FF2B5EF4-FFF2-40B4-BE49-F238E27FC236}">
                <a16:creationId xmlns="" xmlns:a16="http://schemas.microsoft.com/office/drawing/2014/main" id="{A8EC467C-D862-918D-E2ED-86B01BB4F326}"/>
              </a:ext>
            </a:extLst>
          </p:cNvPr>
          <p:cNvSpPr txBox="1">
            <a:spLocks/>
          </p:cNvSpPr>
          <p:nvPr userDrawn="1"/>
        </p:nvSpPr>
        <p:spPr>
          <a:xfrm>
            <a:off x="626787" y="6248942"/>
            <a:ext cx="534763" cy="365125"/>
          </a:xfrm>
          <a:prstGeom prst="rect">
            <a:avLst/>
          </a:prstGeom>
        </p:spPr>
        <p:txBody>
          <a:bodyPr vert="horz" lIns="91440" tIns="45720" rIns="91440" bIns="45720" rtlCol="0" anchor="ctr"/>
          <a:lstStyle>
            <a:defPPr>
              <a:defRPr lang="fa-IR"/>
            </a:defPPr>
            <a:lvl1pPr marL="0" algn="ctr" defTabSz="914400" rtl="1" eaLnBrk="1" latinLnBrk="0" hangingPunct="1">
              <a:lnSpc>
                <a:spcPct val="150000"/>
              </a:lnSpc>
              <a:defRPr sz="2000" kern="1200" baseline="0">
                <a:solidFill>
                  <a:schemeClr val="tx1"/>
                </a:solidFill>
                <a:latin typeface="Estedad Black" panose="02000A03000000000000" pitchFamily="2" charset="-78"/>
                <a:ea typeface="+mn-ea"/>
                <a:cs typeface="Shabnam" panose="020B060303080402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48C16B-DC67-42D7-A8C7-AF8F65DFA904}" type="slidenum">
              <a:rPr lang="fa-IR" smtClean="0">
                <a:solidFill>
                  <a:prstClr val="black"/>
                </a:solidFill>
              </a:rPr>
              <a:pPr/>
              <a:t>‹#›</a:t>
            </a:fld>
            <a:endParaRPr lang="fa-IR" dirty="0">
              <a:solidFill>
                <a:prstClr val="black"/>
              </a:solidFill>
            </a:endParaRPr>
          </a:p>
        </p:txBody>
      </p:sp>
      <p:sp>
        <p:nvSpPr>
          <p:cNvPr id="14" name="Freeform: Shape 13">
            <a:hlinkClick r:id="" action="ppaction://hlinkshowjump?jump=nextslide"/>
            <a:extLst>
              <a:ext uri="{FF2B5EF4-FFF2-40B4-BE49-F238E27FC236}">
                <a16:creationId xmlns="" xmlns:a16="http://schemas.microsoft.com/office/drawing/2014/main" id="{BBDBBB84-86D9-EC1A-67C0-4DB7F395FAF4}"/>
              </a:ext>
            </a:extLst>
          </p:cNvPr>
          <p:cNvSpPr/>
          <p:nvPr userDrawn="1"/>
        </p:nvSpPr>
        <p:spPr>
          <a:xfrm>
            <a:off x="1076862" y="6218461"/>
            <a:ext cx="503994" cy="503995"/>
          </a:xfrm>
          <a:custGeom>
            <a:avLst/>
            <a:gdLst>
              <a:gd name="connsiteX0" fmla="*/ 503995 w 503994"/>
              <a:gd name="connsiteY0" fmla="*/ 251998 h 503995"/>
              <a:gd name="connsiteX1" fmla="*/ 251997 w 503994"/>
              <a:gd name="connsiteY1" fmla="*/ 503995 h 503995"/>
              <a:gd name="connsiteX2" fmla="*/ 0 w 503994"/>
              <a:gd name="connsiteY2" fmla="*/ 251998 h 503995"/>
              <a:gd name="connsiteX3" fmla="*/ 251997 w 503994"/>
              <a:gd name="connsiteY3" fmla="*/ 0 h 503995"/>
              <a:gd name="connsiteX4" fmla="*/ 503995 w 503994"/>
              <a:gd name="connsiteY4" fmla="*/ 251998 h 50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4" h="503995">
                <a:moveTo>
                  <a:pt x="503995" y="251998"/>
                </a:moveTo>
                <a:cubicBezTo>
                  <a:pt x="503995" y="391172"/>
                  <a:pt x="391172" y="503995"/>
                  <a:pt x="251997" y="503995"/>
                </a:cubicBezTo>
                <a:cubicBezTo>
                  <a:pt x="112823" y="503995"/>
                  <a:pt x="0" y="391172"/>
                  <a:pt x="0" y="251998"/>
                </a:cubicBezTo>
                <a:cubicBezTo>
                  <a:pt x="0" y="112823"/>
                  <a:pt x="112823" y="0"/>
                  <a:pt x="251997" y="0"/>
                </a:cubicBezTo>
                <a:cubicBezTo>
                  <a:pt x="391172" y="0"/>
                  <a:pt x="503995" y="112823"/>
                  <a:pt x="503995" y="251998"/>
                </a:cubicBezTo>
                <a:close/>
              </a:path>
            </a:pathLst>
          </a:custGeom>
          <a:solidFill>
            <a:srgbClr val="4D4B72"/>
          </a:solidFill>
          <a:ln w="41852" cap="flat">
            <a:solidFill>
              <a:srgbClr val="4D4B72"/>
            </a:solidFill>
            <a:prstDash val="solid"/>
            <a:miter/>
          </a:ln>
        </p:spPr>
        <p:txBody>
          <a:bodyPr rtlCol="1" anchor="ctr"/>
          <a:lstStyle/>
          <a:p>
            <a:endParaRPr lang="fa-IR">
              <a:solidFill>
                <a:prstClr val="black"/>
              </a:solidFill>
            </a:endParaRPr>
          </a:p>
        </p:txBody>
      </p:sp>
      <p:sp>
        <p:nvSpPr>
          <p:cNvPr id="15" name="Freeform: Shape 14">
            <a:extLst>
              <a:ext uri="{FF2B5EF4-FFF2-40B4-BE49-F238E27FC236}">
                <a16:creationId xmlns="" xmlns:a16="http://schemas.microsoft.com/office/drawing/2014/main" id="{0816DF84-0ADC-D11C-79EF-9F5F0F626DDF}"/>
              </a:ext>
            </a:extLst>
          </p:cNvPr>
          <p:cNvSpPr/>
          <p:nvPr userDrawn="1"/>
        </p:nvSpPr>
        <p:spPr>
          <a:xfrm>
            <a:off x="1236460" y="6379109"/>
            <a:ext cx="180598" cy="175348"/>
          </a:xfrm>
          <a:custGeom>
            <a:avLst/>
            <a:gdLst>
              <a:gd name="connsiteX0" fmla="*/ 92399 w 180598"/>
              <a:gd name="connsiteY0" fmla="*/ 3150 h 175348"/>
              <a:gd name="connsiteX1" fmla="*/ 79799 w 180598"/>
              <a:gd name="connsiteY1" fmla="*/ 3150 h 175348"/>
              <a:gd name="connsiteX2" fmla="*/ 79799 w 180598"/>
              <a:gd name="connsiteY2" fmla="*/ 15750 h 175348"/>
              <a:gd name="connsiteX3" fmla="*/ 142798 w 180598"/>
              <a:gd name="connsiteY3" fmla="*/ 78749 h 175348"/>
              <a:gd name="connsiteX4" fmla="*/ 8400 w 180598"/>
              <a:gd name="connsiteY4" fmla="*/ 78749 h 175348"/>
              <a:gd name="connsiteX5" fmla="*/ 0 w 180598"/>
              <a:gd name="connsiteY5" fmla="*/ 87149 h 175348"/>
              <a:gd name="connsiteX6" fmla="*/ 8400 w 180598"/>
              <a:gd name="connsiteY6" fmla="*/ 95549 h 175348"/>
              <a:gd name="connsiteX7" fmla="*/ 146998 w 180598"/>
              <a:gd name="connsiteY7" fmla="*/ 95549 h 175348"/>
              <a:gd name="connsiteX8" fmla="*/ 83999 w 180598"/>
              <a:gd name="connsiteY8" fmla="*/ 158548 h 175348"/>
              <a:gd name="connsiteX9" fmla="*/ 83999 w 180598"/>
              <a:gd name="connsiteY9" fmla="*/ 171148 h 175348"/>
              <a:gd name="connsiteX10" fmla="*/ 92399 w 180598"/>
              <a:gd name="connsiteY10" fmla="*/ 175348 h 175348"/>
              <a:gd name="connsiteX11" fmla="*/ 100799 w 180598"/>
              <a:gd name="connsiteY11" fmla="*/ 171148 h 175348"/>
              <a:gd name="connsiteX12" fmla="*/ 180598 w 180598"/>
              <a:gd name="connsiteY12" fmla="*/ 91349 h 175348"/>
              <a:gd name="connsiteX13" fmla="*/ 92399 w 180598"/>
              <a:gd name="connsiteY13" fmla="*/ 3150 h 1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98" h="175348">
                <a:moveTo>
                  <a:pt x="92399" y="3150"/>
                </a:moveTo>
                <a:cubicBezTo>
                  <a:pt x="88199" y="-1050"/>
                  <a:pt x="79799" y="-1050"/>
                  <a:pt x="79799" y="3150"/>
                </a:cubicBezTo>
                <a:cubicBezTo>
                  <a:pt x="75599" y="7350"/>
                  <a:pt x="75599" y="15750"/>
                  <a:pt x="79799" y="15750"/>
                </a:cubicBezTo>
                <a:lnTo>
                  <a:pt x="142798" y="78749"/>
                </a:lnTo>
                <a:lnTo>
                  <a:pt x="8400" y="78749"/>
                </a:lnTo>
                <a:cubicBezTo>
                  <a:pt x="4200" y="78749"/>
                  <a:pt x="0" y="82949"/>
                  <a:pt x="0" y="87149"/>
                </a:cubicBezTo>
                <a:cubicBezTo>
                  <a:pt x="0" y="91349"/>
                  <a:pt x="4200" y="95549"/>
                  <a:pt x="8400" y="95549"/>
                </a:cubicBezTo>
                <a:lnTo>
                  <a:pt x="146998" y="95549"/>
                </a:lnTo>
                <a:lnTo>
                  <a:pt x="83999" y="158548"/>
                </a:lnTo>
                <a:cubicBezTo>
                  <a:pt x="79799" y="162748"/>
                  <a:pt x="79799" y="166948"/>
                  <a:pt x="83999" y="171148"/>
                </a:cubicBezTo>
                <a:cubicBezTo>
                  <a:pt x="83999" y="171148"/>
                  <a:pt x="88199" y="175348"/>
                  <a:pt x="92399" y="175348"/>
                </a:cubicBezTo>
                <a:cubicBezTo>
                  <a:pt x="96599" y="175348"/>
                  <a:pt x="96599" y="175348"/>
                  <a:pt x="100799" y="171148"/>
                </a:cubicBezTo>
                <a:lnTo>
                  <a:pt x="180598" y="91349"/>
                </a:lnTo>
                <a:lnTo>
                  <a:pt x="92399" y="3150"/>
                </a:lnTo>
                <a:close/>
              </a:path>
            </a:pathLst>
          </a:custGeom>
          <a:solidFill>
            <a:srgbClr val="FFFFFF"/>
          </a:solidFill>
          <a:ln w="41852" cap="flat">
            <a:noFill/>
            <a:prstDash val="solid"/>
            <a:miter/>
          </a:ln>
        </p:spPr>
        <p:txBody>
          <a:bodyPr rtlCol="1" anchor="ctr"/>
          <a:lstStyle/>
          <a:p>
            <a:endParaRPr lang="fa-IR">
              <a:solidFill>
                <a:prstClr val="black"/>
              </a:solidFill>
            </a:endParaRPr>
          </a:p>
        </p:txBody>
      </p:sp>
      <p:sp>
        <p:nvSpPr>
          <p:cNvPr id="16" name="Freeform: Shape 15">
            <a:hlinkClick r:id="" action="ppaction://hlinkshowjump?jump=previousslide"/>
            <a:extLst>
              <a:ext uri="{FF2B5EF4-FFF2-40B4-BE49-F238E27FC236}">
                <a16:creationId xmlns="" xmlns:a16="http://schemas.microsoft.com/office/drawing/2014/main" id="{179C4129-93EE-DD20-37ED-7F8BCDAA4E8A}"/>
              </a:ext>
            </a:extLst>
          </p:cNvPr>
          <p:cNvSpPr/>
          <p:nvPr userDrawn="1"/>
        </p:nvSpPr>
        <p:spPr>
          <a:xfrm>
            <a:off x="203272" y="6218461"/>
            <a:ext cx="503994" cy="503995"/>
          </a:xfrm>
          <a:custGeom>
            <a:avLst/>
            <a:gdLst>
              <a:gd name="connsiteX0" fmla="*/ 503995 w 503994"/>
              <a:gd name="connsiteY0" fmla="*/ 251998 h 503995"/>
              <a:gd name="connsiteX1" fmla="*/ 251997 w 503994"/>
              <a:gd name="connsiteY1" fmla="*/ 503995 h 503995"/>
              <a:gd name="connsiteX2" fmla="*/ 0 w 503994"/>
              <a:gd name="connsiteY2" fmla="*/ 251998 h 503995"/>
              <a:gd name="connsiteX3" fmla="*/ 251997 w 503994"/>
              <a:gd name="connsiteY3" fmla="*/ 0 h 503995"/>
              <a:gd name="connsiteX4" fmla="*/ 503995 w 503994"/>
              <a:gd name="connsiteY4" fmla="*/ 251998 h 50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4" h="503995">
                <a:moveTo>
                  <a:pt x="503995" y="251998"/>
                </a:moveTo>
                <a:cubicBezTo>
                  <a:pt x="503995" y="391172"/>
                  <a:pt x="391172" y="503995"/>
                  <a:pt x="251997" y="503995"/>
                </a:cubicBezTo>
                <a:cubicBezTo>
                  <a:pt x="112823" y="503995"/>
                  <a:pt x="0" y="391172"/>
                  <a:pt x="0" y="251998"/>
                </a:cubicBezTo>
                <a:cubicBezTo>
                  <a:pt x="0" y="112823"/>
                  <a:pt x="112823" y="0"/>
                  <a:pt x="251997" y="0"/>
                </a:cubicBezTo>
                <a:cubicBezTo>
                  <a:pt x="391172" y="0"/>
                  <a:pt x="503995" y="112823"/>
                  <a:pt x="503995" y="251998"/>
                </a:cubicBezTo>
                <a:close/>
              </a:path>
            </a:pathLst>
          </a:custGeom>
          <a:solidFill>
            <a:srgbClr val="4D4B72"/>
          </a:solidFill>
          <a:ln w="41852" cap="flat">
            <a:solidFill>
              <a:srgbClr val="4D4B72"/>
            </a:solidFill>
            <a:prstDash val="solid"/>
            <a:miter/>
          </a:ln>
        </p:spPr>
        <p:txBody>
          <a:bodyPr rtlCol="1" anchor="ctr"/>
          <a:lstStyle/>
          <a:p>
            <a:endParaRPr lang="fa-IR" dirty="0">
              <a:solidFill>
                <a:prstClr val="black"/>
              </a:solidFill>
            </a:endParaRPr>
          </a:p>
        </p:txBody>
      </p:sp>
      <p:sp>
        <p:nvSpPr>
          <p:cNvPr id="17" name="Freeform: Shape 16">
            <a:extLst>
              <a:ext uri="{FF2B5EF4-FFF2-40B4-BE49-F238E27FC236}">
                <a16:creationId xmlns="" xmlns:a16="http://schemas.microsoft.com/office/drawing/2014/main" id="{180A96AE-0DCA-C1AA-9584-0BED7CDBBD97}"/>
              </a:ext>
            </a:extLst>
          </p:cNvPr>
          <p:cNvSpPr/>
          <p:nvPr userDrawn="1"/>
        </p:nvSpPr>
        <p:spPr>
          <a:xfrm>
            <a:off x="367070" y="6379109"/>
            <a:ext cx="184798" cy="175348"/>
          </a:xfrm>
          <a:custGeom>
            <a:avLst/>
            <a:gdLst>
              <a:gd name="connsiteX0" fmla="*/ 92399 w 184798"/>
              <a:gd name="connsiteY0" fmla="*/ 3150 h 175348"/>
              <a:gd name="connsiteX1" fmla="*/ 104999 w 184798"/>
              <a:gd name="connsiteY1" fmla="*/ 3150 h 175348"/>
              <a:gd name="connsiteX2" fmla="*/ 104999 w 184798"/>
              <a:gd name="connsiteY2" fmla="*/ 15750 h 175348"/>
              <a:gd name="connsiteX3" fmla="*/ 42000 w 184798"/>
              <a:gd name="connsiteY3" fmla="*/ 78749 h 175348"/>
              <a:gd name="connsiteX4" fmla="*/ 176398 w 184798"/>
              <a:gd name="connsiteY4" fmla="*/ 78749 h 175348"/>
              <a:gd name="connsiteX5" fmla="*/ 184798 w 184798"/>
              <a:gd name="connsiteY5" fmla="*/ 87149 h 175348"/>
              <a:gd name="connsiteX6" fmla="*/ 176398 w 184798"/>
              <a:gd name="connsiteY6" fmla="*/ 95549 h 175348"/>
              <a:gd name="connsiteX7" fmla="*/ 42000 w 184798"/>
              <a:gd name="connsiteY7" fmla="*/ 95549 h 175348"/>
              <a:gd name="connsiteX8" fmla="*/ 104999 w 184798"/>
              <a:gd name="connsiteY8" fmla="*/ 158548 h 175348"/>
              <a:gd name="connsiteX9" fmla="*/ 104999 w 184798"/>
              <a:gd name="connsiteY9" fmla="*/ 171148 h 175348"/>
              <a:gd name="connsiteX10" fmla="*/ 96599 w 184798"/>
              <a:gd name="connsiteY10" fmla="*/ 175348 h 175348"/>
              <a:gd name="connsiteX11" fmla="*/ 88199 w 184798"/>
              <a:gd name="connsiteY11" fmla="*/ 171148 h 175348"/>
              <a:gd name="connsiteX12" fmla="*/ 0 w 184798"/>
              <a:gd name="connsiteY12" fmla="*/ 91349 h 175348"/>
              <a:gd name="connsiteX13" fmla="*/ 92399 w 184798"/>
              <a:gd name="connsiteY13" fmla="*/ 3150 h 1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798" h="175348">
                <a:moveTo>
                  <a:pt x="92399" y="3150"/>
                </a:moveTo>
                <a:cubicBezTo>
                  <a:pt x="96599" y="-1050"/>
                  <a:pt x="104999" y="-1050"/>
                  <a:pt x="104999" y="3150"/>
                </a:cubicBezTo>
                <a:cubicBezTo>
                  <a:pt x="109199" y="7350"/>
                  <a:pt x="109199" y="15750"/>
                  <a:pt x="104999" y="15750"/>
                </a:cubicBezTo>
                <a:lnTo>
                  <a:pt x="42000" y="78749"/>
                </a:lnTo>
                <a:lnTo>
                  <a:pt x="176398" y="78749"/>
                </a:lnTo>
                <a:cubicBezTo>
                  <a:pt x="180598" y="78749"/>
                  <a:pt x="184798" y="82949"/>
                  <a:pt x="184798" y="87149"/>
                </a:cubicBezTo>
                <a:cubicBezTo>
                  <a:pt x="184798" y="91349"/>
                  <a:pt x="180598" y="95549"/>
                  <a:pt x="176398" y="95549"/>
                </a:cubicBezTo>
                <a:lnTo>
                  <a:pt x="42000" y="95549"/>
                </a:lnTo>
                <a:lnTo>
                  <a:pt x="104999" y="158548"/>
                </a:lnTo>
                <a:cubicBezTo>
                  <a:pt x="109199" y="162748"/>
                  <a:pt x="109199" y="166948"/>
                  <a:pt x="104999" y="171148"/>
                </a:cubicBezTo>
                <a:cubicBezTo>
                  <a:pt x="104999" y="171148"/>
                  <a:pt x="100799" y="175348"/>
                  <a:pt x="96599" y="175348"/>
                </a:cubicBezTo>
                <a:cubicBezTo>
                  <a:pt x="92399" y="175348"/>
                  <a:pt x="92399" y="175348"/>
                  <a:pt x="88199" y="171148"/>
                </a:cubicBezTo>
                <a:lnTo>
                  <a:pt x="0" y="91349"/>
                </a:lnTo>
                <a:lnTo>
                  <a:pt x="92399" y="3150"/>
                </a:lnTo>
                <a:close/>
              </a:path>
            </a:pathLst>
          </a:custGeom>
          <a:solidFill>
            <a:srgbClr val="FFFFFF"/>
          </a:solidFill>
          <a:ln w="41852" cap="flat">
            <a:noFill/>
            <a:prstDash val="solid"/>
            <a:miter/>
          </a:ln>
        </p:spPr>
        <p:txBody>
          <a:bodyPr rtlCol="1" anchor="ctr"/>
          <a:lstStyle/>
          <a:p>
            <a:endParaRPr lang="fa-IR" dirty="0">
              <a:solidFill>
                <a:prstClr val="black"/>
              </a:solidFill>
            </a:endParaRPr>
          </a:p>
        </p:txBody>
      </p:sp>
    </p:spTree>
    <p:extLst>
      <p:ext uri="{BB962C8B-B14F-4D97-AF65-F5344CB8AC3E}">
        <p14:creationId xmlns="" xmlns:p14="http://schemas.microsoft.com/office/powerpoint/2010/main" val="3812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7BDB76-95D9-F7F6-5FD0-F2B4184D0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 xmlns:a16="http://schemas.microsoft.com/office/drawing/2014/main" id="{216BA950-B2FD-F64C-B4C3-9BA4EE2FF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 xmlns:a16="http://schemas.microsoft.com/office/drawing/2014/main" id="{D76A39B3-5912-B49E-ECF3-4EC8F929A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4F37F45-943F-6D5D-B520-2096AB86C1F4}"/>
              </a:ext>
            </a:extLst>
          </p:cNvPr>
          <p:cNvSpPr>
            <a:spLocks noGrp="1"/>
          </p:cNvSpPr>
          <p:nvPr>
            <p:ph type="dt" sz="half" idx="10"/>
          </p:nvPr>
        </p:nvSpPr>
        <p:spPr/>
        <p:txBody>
          <a:bodyPr/>
          <a:lstStyle/>
          <a:p>
            <a:fld id="{9C3F2911-4FEB-4C79-A673-49B1B0774357}" type="datetimeFigureOut">
              <a:rPr lang="fa-IR" smtClean="0">
                <a:solidFill>
                  <a:prstClr val="black">
                    <a:tint val="75000"/>
                  </a:prstClr>
                </a:solidFill>
              </a:rPr>
              <a:pPr/>
              <a:t>1446/10/22</a:t>
            </a:fld>
            <a:endParaRPr lang="fa-IR">
              <a:solidFill>
                <a:prstClr val="black">
                  <a:tint val="75000"/>
                </a:prstClr>
              </a:solidFill>
            </a:endParaRPr>
          </a:p>
        </p:txBody>
      </p:sp>
      <p:sp>
        <p:nvSpPr>
          <p:cNvPr id="6" name="Footer Placeholder 5">
            <a:extLst>
              <a:ext uri="{FF2B5EF4-FFF2-40B4-BE49-F238E27FC236}">
                <a16:creationId xmlns="" xmlns:a16="http://schemas.microsoft.com/office/drawing/2014/main" id="{B2EA97EE-5FA0-82C9-981F-DEFB7BB44C87}"/>
              </a:ext>
            </a:extLst>
          </p:cNvPr>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a:extLst>
              <a:ext uri="{FF2B5EF4-FFF2-40B4-BE49-F238E27FC236}">
                <a16:creationId xmlns="" xmlns:a16="http://schemas.microsoft.com/office/drawing/2014/main" id="{EFC0255D-A1A0-9694-7577-AAFD25C6141E}"/>
              </a:ext>
            </a:extLst>
          </p:cNvPr>
          <p:cNvSpPr>
            <a:spLocks noGrp="1"/>
          </p:cNvSpPr>
          <p:nvPr>
            <p:ph type="sldNum" sz="quarter" idx="12"/>
          </p:nvPr>
        </p:nvSpPr>
        <p:spPr/>
        <p:txBody>
          <a:bodyPr/>
          <a:lstStyle/>
          <a:p>
            <a:fld id="{5748C16B-DC67-42D7-A8C7-AF8F65DFA90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 xmlns:p14="http://schemas.microsoft.com/office/powerpoint/2010/main" val="1191745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634B38-CDE5-E5F6-985B-D51CBB6FC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 xmlns:a16="http://schemas.microsoft.com/office/drawing/2014/main" id="{FF9437C0-1725-0F08-95A5-0BC85ADCE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 xmlns:a16="http://schemas.microsoft.com/office/drawing/2014/main" id="{1AAF5E99-FB20-1062-21E5-33FBCC3F4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 xmlns:a16="http://schemas.microsoft.com/office/drawing/2014/main" id="{D43F5D33-3993-2F49-72AB-C605B736DBAA}"/>
              </a:ext>
            </a:extLst>
          </p:cNvPr>
          <p:cNvSpPr>
            <a:spLocks noGrp="1"/>
          </p:cNvSpPr>
          <p:nvPr>
            <p:ph type="sldNum" sz="quarter" idx="12"/>
          </p:nvPr>
        </p:nvSpPr>
        <p:spPr>
          <a:xfrm>
            <a:off x="617262" y="6248942"/>
            <a:ext cx="534763" cy="365125"/>
          </a:xfrm>
        </p:spPr>
        <p:txBody>
          <a:bodyPr/>
          <a:lstStyle>
            <a:lvl1pPr algn="ctr" rtl="1">
              <a:lnSpc>
                <a:spcPct val="150000"/>
              </a:lnSpc>
              <a:defRPr sz="2000" baseline="0">
                <a:solidFill>
                  <a:schemeClr val="tx1"/>
                </a:solidFill>
                <a:latin typeface="Estedad Black" panose="02000A03000000000000" pitchFamily="2" charset="-78"/>
                <a:cs typeface="Shabnam" panose="020B0603030804020204" pitchFamily="34" charset="-78"/>
              </a:defRPr>
            </a:lvl1pPr>
          </a:lstStyle>
          <a:p>
            <a:fld id="{5748C16B-DC67-42D7-A8C7-AF8F65DFA904}" type="slidenum">
              <a:rPr lang="fa-IR" smtClean="0">
                <a:solidFill>
                  <a:prstClr val="black"/>
                </a:solidFill>
              </a:rPr>
              <a:pPr/>
              <a:t>‹#›</a:t>
            </a:fld>
            <a:endParaRPr lang="fa-IR" dirty="0">
              <a:solidFill>
                <a:prstClr val="black"/>
              </a:solidFill>
            </a:endParaRPr>
          </a:p>
        </p:txBody>
      </p:sp>
      <p:sp>
        <p:nvSpPr>
          <p:cNvPr id="7" name="Freeform: Shape 6">
            <a:hlinkClick r:id="" action="ppaction://hlinkshowjump?jump=nextslide"/>
            <a:extLst>
              <a:ext uri="{FF2B5EF4-FFF2-40B4-BE49-F238E27FC236}">
                <a16:creationId xmlns="" xmlns:a16="http://schemas.microsoft.com/office/drawing/2014/main" id="{1AD15DAA-6BD2-5A67-8AEB-D54DBC30E8FA}"/>
              </a:ext>
            </a:extLst>
          </p:cNvPr>
          <p:cNvSpPr/>
          <p:nvPr/>
        </p:nvSpPr>
        <p:spPr>
          <a:xfrm>
            <a:off x="1067337" y="6218461"/>
            <a:ext cx="503994" cy="503995"/>
          </a:xfrm>
          <a:custGeom>
            <a:avLst/>
            <a:gdLst>
              <a:gd name="connsiteX0" fmla="*/ 503995 w 503994"/>
              <a:gd name="connsiteY0" fmla="*/ 251998 h 503995"/>
              <a:gd name="connsiteX1" fmla="*/ 251997 w 503994"/>
              <a:gd name="connsiteY1" fmla="*/ 503995 h 503995"/>
              <a:gd name="connsiteX2" fmla="*/ 0 w 503994"/>
              <a:gd name="connsiteY2" fmla="*/ 251998 h 503995"/>
              <a:gd name="connsiteX3" fmla="*/ 251997 w 503994"/>
              <a:gd name="connsiteY3" fmla="*/ 0 h 503995"/>
              <a:gd name="connsiteX4" fmla="*/ 503995 w 503994"/>
              <a:gd name="connsiteY4" fmla="*/ 251998 h 50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4" h="503995">
                <a:moveTo>
                  <a:pt x="503995" y="251998"/>
                </a:moveTo>
                <a:cubicBezTo>
                  <a:pt x="503995" y="391172"/>
                  <a:pt x="391172" y="503995"/>
                  <a:pt x="251997" y="503995"/>
                </a:cubicBezTo>
                <a:cubicBezTo>
                  <a:pt x="112823" y="503995"/>
                  <a:pt x="0" y="391172"/>
                  <a:pt x="0" y="251998"/>
                </a:cubicBezTo>
                <a:cubicBezTo>
                  <a:pt x="0" y="112823"/>
                  <a:pt x="112823" y="0"/>
                  <a:pt x="251997" y="0"/>
                </a:cubicBezTo>
                <a:cubicBezTo>
                  <a:pt x="391172" y="0"/>
                  <a:pt x="503995" y="112823"/>
                  <a:pt x="503995" y="251998"/>
                </a:cubicBezTo>
                <a:close/>
              </a:path>
            </a:pathLst>
          </a:custGeom>
          <a:solidFill>
            <a:srgbClr val="4D4B72"/>
          </a:solidFill>
          <a:ln w="41852" cap="flat">
            <a:solidFill>
              <a:srgbClr val="4D4B72"/>
            </a:solidFill>
            <a:prstDash val="solid"/>
            <a:miter/>
          </a:ln>
        </p:spPr>
        <p:txBody>
          <a:bodyPr rtlCol="1" anchor="ctr"/>
          <a:lstStyle/>
          <a:p>
            <a:endParaRPr lang="fa-IR">
              <a:solidFill>
                <a:prstClr val="black"/>
              </a:solidFill>
            </a:endParaRPr>
          </a:p>
        </p:txBody>
      </p:sp>
      <p:sp>
        <p:nvSpPr>
          <p:cNvPr id="10" name="Freeform: Shape 9">
            <a:extLst>
              <a:ext uri="{FF2B5EF4-FFF2-40B4-BE49-F238E27FC236}">
                <a16:creationId xmlns="" xmlns:a16="http://schemas.microsoft.com/office/drawing/2014/main" id="{31D084DE-CB67-343E-46D0-B6CC62D57B2D}"/>
              </a:ext>
            </a:extLst>
          </p:cNvPr>
          <p:cNvSpPr/>
          <p:nvPr/>
        </p:nvSpPr>
        <p:spPr>
          <a:xfrm>
            <a:off x="1226935" y="6379109"/>
            <a:ext cx="180598" cy="175348"/>
          </a:xfrm>
          <a:custGeom>
            <a:avLst/>
            <a:gdLst>
              <a:gd name="connsiteX0" fmla="*/ 92399 w 180598"/>
              <a:gd name="connsiteY0" fmla="*/ 3150 h 175348"/>
              <a:gd name="connsiteX1" fmla="*/ 79799 w 180598"/>
              <a:gd name="connsiteY1" fmla="*/ 3150 h 175348"/>
              <a:gd name="connsiteX2" fmla="*/ 79799 w 180598"/>
              <a:gd name="connsiteY2" fmla="*/ 15750 h 175348"/>
              <a:gd name="connsiteX3" fmla="*/ 142798 w 180598"/>
              <a:gd name="connsiteY3" fmla="*/ 78749 h 175348"/>
              <a:gd name="connsiteX4" fmla="*/ 8400 w 180598"/>
              <a:gd name="connsiteY4" fmla="*/ 78749 h 175348"/>
              <a:gd name="connsiteX5" fmla="*/ 0 w 180598"/>
              <a:gd name="connsiteY5" fmla="*/ 87149 h 175348"/>
              <a:gd name="connsiteX6" fmla="*/ 8400 w 180598"/>
              <a:gd name="connsiteY6" fmla="*/ 95549 h 175348"/>
              <a:gd name="connsiteX7" fmla="*/ 146998 w 180598"/>
              <a:gd name="connsiteY7" fmla="*/ 95549 h 175348"/>
              <a:gd name="connsiteX8" fmla="*/ 83999 w 180598"/>
              <a:gd name="connsiteY8" fmla="*/ 158548 h 175348"/>
              <a:gd name="connsiteX9" fmla="*/ 83999 w 180598"/>
              <a:gd name="connsiteY9" fmla="*/ 171148 h 175348"/>
              <a:gd name="connsiteX10" fmla="*/ 92399 w 180598"/>
              <a:gd name="connsiteY10" fmla="*/ 175348 h 175348"/>
              <a:gd name="connsiteX11" fmla="*/ 100799 w 180598"/>
              <a:gd name="connsiteY11" fmla="*/ 171148 h 175348"/>
              <a:gd name="connsiteX12" fmla="*/ 180598 w 180598"/>
              <a:gd name="connsiteY12" fmla="*/ 91349 h 175348"/>
              <a:gd name="connsiteX13" fmla="*/ 92399 w 180598"/>
              <a:gd name="connsiteY13" fmla="*/ 3150 h 1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98" h="175348">
                <a:moveTo>
                  <a:pt x="92399" y="3150"/>
                </a:moveTo>
                <a:cubicBezTo>
                  <a:pt x="88199" y="-1050"/>
                  <a:pt x="79799" y="-1050"/>
                  <a:pt x="79799" y="3150"/>
                </a:cubicBezTo>
                <a:cubicBezTo>
                  <a:pt x="75599" y="7350"/>
                  <a:pt x="75599" y="15750"/>
                  <a:pt x="79799" y="15750"/>
                </a:cubicBezTo>
                <a:lnTo>
                  <a:pt x="142798" y="78749"/>
                </a:lnTo>
                <a:lnTo>
                  <a:pt x="8400" y="78749"/>
                </a:lnTo>
                <a:cubicBezTo>
                  <a:pt x="4200" y="78749"/>
                  <a:pt x="0" y="82949"/>
                  <a:pt x="0" y="87149"/>
                </a:cubicBezTo>
                <a:cubicBezTo>
                  <a:pt x="0" y="91349"/>
                  <a:pt x="4200" y="95549"/>
                  <a:pt x="8400" y="95549"/>
                </a:cubicBezTo>
                <a:lnTo>
                  <a:pt x="146998" y="95549"/>
                </a:lnTo>
                <a:lnTo>
                  <a:pt x="83999" y="158548"/>
                </a:lnTo>
                <a:cubicBezTo>
                  <a:pt x="79799" y="162748"/>
                  <a:pt x="79799" y="166948"/>
                  <a:pt x="83999" y="171148"/>
                </a:cubicBezTo>
                <a:cubicBezTo>
                  <a:pt x="83999" y="171148"/>
                  <a:pt x="88199" y="175348"/>
                  <a:pt x="92399" y="175348"/>
                </a:cubicBezTo>
                <a:cubicBezTo>
                  <a:pt x="96599" y="175348"/>
                  <a:pt x="96599" y="175348"/>
                  <a:pt x="100799" y="171148"/>
                </a:cubicBezTo>
                <a:lnTo>
                  <a:pt x="180598" y="91349"/>
                </a:lnTo>
                <a:lnTo>
                  <a:pt x="92399" y="3150"/>
                </a:lnTo>
                <a:close/>
              </a:path>
            </a:pathLst>
          </a:custGeom>
          <a:solidFill>
            <a:srgbClr val="FFFFFF"/>
          </a:solidFill>
          <a:ln w="41852" cap="flat">
            <a:noFill/>
            <a:prstDash val="solid"/>
            <a:miter/>
          </a:ln>
        </p:spPr>
        <p:txBody>
          <a:bodyPr rtlCol="1" anchor="ctr"/>
          <a:lstStyle/>
          <a:p>
            <a:endParaRPr lang="fa-IR">
              <a:solidFill>
                <a:prstClr val="black"/>
              </a:solidFill>
            </a:endParaRPr>
          </a:p>
        </p:txBody>
      </p:sp>
      <p:sp>
        <p:nvSpPr>
          <p:cNvPr id="11" name="Freeform: Shape 10">
            <a:hlinkClick r:id="" action="ppaction://hlinkshowjump?jump=previousslide"/>
            <a:extLst>
              <a:ext uri="{FF2B5EF4-FFF2-40B4-BE49-F238E27FC236}">
                <a16:creationId xmlns="" xmlns:a16="http://schemas.microsoft.com/office/drawing/2014/main" id="{23FAF4FC-FEEF-42B7-BE83-6B517EAA9E08}"/>
              </a:ext>
            </a:extLst>
          </p:cNvPr>
          <p:cNvSpPr/>
          <p:nvPr userDrawn="1"/>
        </p:nvSpPr>
        <p:spPr>
          <a:xfrm>
            <a:off x="193747" y="6218461"/>
            <a:ext cx="503994" cy="503995"/>
          </a:xfrm>
          <a:custGeom>
            <a:avLst/>
            <a:gdLst>
              <a:gd name="connsiteX0" fmla="*/ 503995 w 503994"/>
              <a:gd name="connsiteY0" fmla="*/ 251998 h 503995"/>
              <a:gd name="connsiteX1" fmla="*/ 251997 w 503994"/>
              <a:gd name="connsiteY1" fmla="*/ 503995 h 503995"/>
              <a:gd name="connsiteX2" fmla="*/ 0 w 503994"/>
              <a:gd name="connsiteY2" fmla="*/ 251998 h 503995"/>
              <a:gd name="connsiteX3" fmla="*/ 251997 w 503994"/>
              <a:gd name="connsiteY3" fmla="*/ 0 h 503995"/>
              <a:gd name="connsiteX4" fmla="*/ 503995 w 503994"/>
              <a:gd name="connsiteY4" fmla="*/ 251998 h 50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4" h="503995">
                <a:moveTo>
                  <a:pt x="503995" y="251998"/>
                </a:moveTo>
                <a:cubicBezTo>
                  <a:pt x="503995" y="391172"/>
                  <a:pt x="391172" y="503995"/>
                  <a:pt x="251997" y="503995"/>
                </a:cubicBezTo>
                <a:cubicBezTo>
                  <a:pt x="112823" y="503995"/>
                  <a:pt x="0" y="391172"/>
                  <a:pt x="0" y="251998"/>
                </a:cubicBezTo>
                <a:cubicBezTo>
                  <a:pt x="0" y="112823"/>
                  <a:pt x="112823" y="0"/>
                  <a:pt x="251997" y="0"/>
                </a:cubicBezTo>
                <a:cubicBezTo>
                  <a:pt x="391172" y="0"/>
                  <a:pt x="503995" y="112823"/>
                  <a:pt x="503995" y="251998"/>
                </a:cubicBezTo>
                <a:close/>
              </a:path>
            </a:pathLst>
          </a:custGeom>
          <a:solidFill>
            <a:srgbClr val="4D4B72"/>
          </a:solidFill>
          <a:ln w="41852" cap="flat">
            <a:solidFill>
              <a:srgbClr val="4D4B72"/>
            </a:solidFill>
            <a:prstDash val="solid"/>
            <a:miter/>
          </a:ln>
        </p:spPr>
        <p:txBody>
          <a:bodyPr rtlCol="1" anchor="ctr"/>
          <a:lstStyle/>
          <a:p>
            <a:endParaRPr lang="fa-IR" dirty="0">
              <a:solidFill>
                <a:prstClr val="black"/>
              </a:solidFill>
            </a:endParaRPr>
          </a:p>
        </p:txBody>
      </p:sp>
      <p:sp>
        <p:nvSpPr>
          <p:cNvPr id="12" name="Freeform: Shape 11">
            <a:extLst>
              <a:ext uri="{FF2B5EF4-FFF2-40B4-BE49-F238E27FC236}">
                <a16:creationId xmlns="" xmlns:a16="http://schemas.microsoft.com/office/drawing/2014/main" id="{61E479A7-6FE4-029C-F9C5-3D6C0A97680C}"/>
              </a:ext>
            </a:extLst>
          </p:cNvPr>
          <p:cNvSpPr/>
          <p:nvPr userDrawn="1"/>
        </p:nvSpPr>
        <p:spPr>
          <a:xfrm>
            <a:off x="357545" y="6379109"/>
            <a:ext cx="184798" cy="175348"/>
          </a:xfrm>
          <a:custGeom>
            <a:avLst/>
            <a:gdLst>
              <a:gd name="connsiteX0" fmla="*/ 92399 w 184798"/>
              <a:gd name="connsiteY0" fmla="*/ 3150 h 175348"/>
              <a:gd name="connsiteX1" fmla="*/ 104999 w 184798"/>
              <a:gd name="connsiteY1" fmla="*/ 3150 h 175348"/>
              <a:gd name="connsiteX2" fmla="*/ 104999 w 184798"/>
              <a:gd name="connsiteY2" fmla="*/ 15750 h 175348"/>
              <a:gd name="connsiteX3" fmla="*/ 42000 w 184798"/>
              <a:gd name="connsiteY3" fmla="*/ 78749 h 175348"/>
              <a:gd name="connsiteX4" fmla="*/ 176398 w 184798"/>
              <a:gd name="connsiteY4" fmla="*/ 78749 h 175348"/>
              <a:gd name="connsiteX5" fmla="*/ 184798 w 184798"/>
              <a:gd name="connsiteY5" fmla="*/ 87149 h 175348"/>
              <a:gd name="connsiteX6" fmla="*/ 176398 w 184798"/>
              <a:gd name="connsiteY6" fmla="*/ 95549 h 175348"/>
              <a:gd name="connsiteX7" fmla="*/ 42000 w 184798"/>
              <a:gd name="connsiteY7" fmla="*/ 95549 h 175348"/>
              <a:gd name="connsiteX8" fmla="*/ 104999 w 184798"/>
              <a:gd name="connsiteY8" fmla="*/ 158548 h 175348"/>
              <a:gd name="connsiteX9" fmla="*/ 104999 w 184798"/>
              <a:gd name="connsiteY9" fmla="*/ 171148 h 175348"/>
              <a:gd name="connsiteX10" fmla="*/ 96599 w 184798"/>
              <a:gd name="connsiteY10" fmla="*/ 175348 h 175348"/>
              <a:gd name="connsiteX11" fmla="*/ 88199 w 184798"/>
              <a:gd name="connsiteY11" fmla="*/ 171148 h 175348"/>
              <a:gd name="connsiteX12" fmla="*/ 0 w 184798"/>
              <a:gd name="connsiteY12" fmla="*/ 91349 h 175348"/>
              <a:gd name="connsiteX13" fmla="*/ 92399 w 184798"/>
              <a:gd name="connsiteY13" fmla="*/ 3150 h 1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798" h="175348">
                <a:moveTo>
                  <a:pt x="92399" y="3150"/>
                </a:moveTo>
                <a:cubicBezTo>
                  <a:pt x="96599" y="-1050"/>
                  <a:pt x="104999" y="-1050"/>
                  <a:pt x="104999" y="3150"/>
                </a:cubicBezTo>
                <a:cubicBezTo>
                  <a:pt x="109199" y="7350"/>
                  <a:pt x="109199" y="15750"/>
                  <a:pt x="104999" y="15750"/>
                </a:cubicBezTo>
                <a:lnTo>
                  <a:pt x="42000" y="78749"/>
                </a:lnTo>
                <a:lnTo>
                  <a:pt x="176398" y="78749"/>
                </a:lnTo>
                <a:cubicBezTo>
                  <a:pt x="180598" y="78749"/>
                  <a:pt x="184798" y="82949"/>
                  <a:pt x="184798" y="87149"/>
                </a:cubicBezTo>
                <a:cubicBezTo>
                  <a:pt x="184798" y="91349"/>
                  <a:pt x="180598" y="95549"/>
                  <a:pt x="176398" y="95549"/>
                </a:cubicBezTo>
                <a:lnTo>
                  <a:pt x="42000" y="95549"/>
                </a:lnTo>
                <a:lnTo>
                  <a:pt x="104999" y="158548"/>
                </a:lnTo>
                <a:cubicBezTo>
                  <a:pt x="109199" y="162748"/>
                  <a:pt x="109199" y="166948"/>
                  <a:pt x="104999" y="171148"/>
                </a:cubicBezTo>
                <a:cubicBezTo>
                  <a:pt x="104999" y="171148"/>
                  <a:pt x="100799" y="175348"/>
                  <a:pt x="96599" y="175348"/>
                </a:cubicBezTo>
                <a:cubicBezTo>
                  <a:pt x="92399" y="175348"/>
                  <a:pt x="92399" y="175348"/>
                  <a:pt x="88199" y="171148"/>
                </a:cubicBezTo>
                <a:lnTo>
                  <a:pt x="0" y="91349"/>
                </a:lnTo>
                <a:lnTo>
                  <a:pt x="92399" y="3150"/>
                </a:lnTo>
                <a:close/>
              </a:path>
            </a:pathLst>
          </a:custGeom>
          <a:solidFill>
            <a:srgbClr val="FFFFFF"/>
          </a:solidFill>
          <a:ln w="41852" cap="flat">
            <a:noFill/>
            <a:prstDash val="solid"/>
            <a:miter/>
          </a:ln>
        </p:spPr>
        <p:txBody>
          <a:bodyPr rtlCol="1" anchor="ctr"/>
          <a:lstStyle/>
          <a:p>
            <a:endParaRPr lang="fa-IR">
              <a:solidFill>
                <a:prstClr val="black"/>
              </a:solidFill>
            </a:endParaRPr>
          </a:p>
        </p:txBody>
      </p:sp>
    </p:spTree>
    <p:extLst>
      <p:ext uri="{BB962C8B-B14F-4D97-AF65-F5344CB8AC3E}">
        <p14:creationId xmlns="" xmlns:p14="http://schemas.microsoft.com/office/powerpoint/2010/main" val="166351415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4982A8-A689-A55F-9BF8-443FC2E80AF7}"/>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 xmlns:a16="http://schemas.microsoft.com/office/drawing/2014/main" id="{EB8C52D7-3E14-1478-76CD-E749B40C2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2D7459DC-1A0B-C024-EA4A-6AC60A4B4B90}"/>
              </a:ext>
            </a:extLst>
          </p:cNvPr>
          <p:cNvSpPr>
            <a:spLocks noGrp="1"/>
          </p:cNvSpPr>
          <p:nvPr>
            <p:ph type="dt" sz="half" idx="10"/>
          </p:nvPr>
        </p:nvSpPr>
        <p:spPr/>
        <p:txBody>
          <a:bodyPr/>
          <a:lstStyle/>
          <a:p>
            <a:fld id="{9C3F2911-4FEB-4C79-A673-49B1B0774357}" type="datetimeFigureOut">
              <a:rPr lang="fa-IR" smtClean="0">
                <a:solidFill>
                  <a:prstClr val="black">
                    <a:tint val="75000"/>
                  </a:prstClr>
                </a:solidFill>
              </a:rPr>
              <a:pPr/>
              <a:t>1446/10/22</a:t>
            </a:fld>
            <a:endParaRPr lang="fa-IR">
              <a:solidFill>
                <a:prstClr val="black">
                  <a:tint val="75000"/>
                </a:prstClr>
              </a:solidFill>
            </a:endParaRPr>
          </a:p>
        </p:txBody>
      </p:sp>
      <p:sp>
        <p:nvSpPr>
          <p:cNvPr id="5" name="Footer Placeholder 4">
            <a:extLst>
              <a:ext uri="{FF2B5EF4-FFF2-40B4-BE49-F238E27FC236}">
                <a16:creationId xmlns="" xmlns:a16="http://schemas.microsoft.com/office/drawing/2014/main" id="{C80475F3-4EF4-D8B1-00BA-4BDE44A61097}"/>
              </a:ext>
            </a:extLst>
          </p:cNvPr>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a:extLst>
              <a:ext uri="{FF2B5EF4-FFF2-40B4-BE49-F238E27FC236}">
                <a16:creationId xmlns="" xmlns:a16="http://schemas.microsoft.com/office/drawing/2014/main" id="{AE032387-2B82-AE61-1E55-8B97417EFB74}"/>
              </a:ext>
            </a:extLst>
          </p:cNvPr>
          <p:cNvSpPr>
            <a:spLocks noGrp="1"/>
          </p:cNvSpPr>
          <p:nvPr>
            <p:ph type="sldNum" sz="quarter" idx="12"/>
          </p:nvPr>
        </p:nvSpPr>
        <p:spPr/>
        <p:txBody>
          <a:bodyPr/>
          <a:lstStyle/>
          <a:p>
            <a:fld id="{5748C16B-DC67-42D7-A8C7-AF8F65DFA90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 xmlns:p14="http://schemas.microsoft.com/office/powerpoint/2010/main" val="1935709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252FBB6-4F4A-CBF9-95CA-2DEE3E0105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 xmlns:a16="http://schemas.microsoft.com/office/drawing/2014/main" id="{9230C079-54B6-0372-07BB-9C38790DCA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56FCF47D-9BEE-0B72-18B6-67E61E459FA6}"/>
              </a:ext>
            </a:extLst>
          </p:cNvPr>
          <p:cNvSpPr>
            <a:spLocks noGrp="1"/>
          </p:cNvSpPr>
          <p:nvPr>
            <p:ph type="dt" sz="half" idx="10"/>
          </p:nvPr>
        </p:nvSpPr>
        <p:spPr/>
        <p:txBody>
          <a:bodyPr/>
          <a:lstStyle/>
          <a:p>
            <a:fld id="{9C3F2911-4FEB-4C79-A673-49B1B0774357}" type="datetimeFigureOut">
              <a:rPr lang="fa-IR" smtClean="0">
                <a:solidFill>
                  <a:prstClr val="black">
                    <a:tint val="75000"/>
                  </a:prstClr>
                </a:solidFill>
              </a:rPr>
              <a:pPr/>
              <a:t>1446/10/22</a:t>
            </a:fld>
            <a:endParaRPr lang="fa-IR">
              <a:solidFill>
                <a:prstClr val="black">
                  <a:tint val="75000"/>
                </a:prstClr>
              </a:solidFill>
            </a:endParaRPr>
          </a:p>
        </p:txBody>
      </p:sp>
      <p:sp>
        <p:nvSpPr>
          <p:cNvPr id="5" name="Footer Placeholder 4">
            <a:extLst>
              <a:ext uri="{FF2B5EF4-FFF2-40B4-BE49-F238E27FC236}">
                <a16:creationId xmlns="" xmlns:a16="http://schemas.microsoft.com/office/drawing/2014/main" id="{157CB138-490A-3123-E90B-3E8478404594}"/>
              </a:ext>
            </a:extLst>
          </p:cNvPr>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a:extLst>
              <a:ext uri="{FF2B5EF4-FFF2-40B4-BE49-F238E27FC236}">
                <a16:creationId xmlns="" xmlns:a16="http://schemas.microsoft.com/office/drawing/2014/main" id="{DC479833-7442-7542-E8BA-9E803D08761F}"/>
              </a:ext>
            </a:extLst>
          </p:cNvPr>
          <p:cNvSpPr>
            <a:spLocks noGrp="1"/>
          </p:cNvSpPr>
          <p:nvPr>
            <p:ph type="sldNum" sz="quarter" idx="12"/>
          </p:nvPr>
        </p:nvSpPr>
        <p:spPr/>
        <p:txBody>
          <a:bodyPr/>
          <a:lstStyle/>
          <a:p>
            <a:fld id="{5748C16B-DC67-42D7-A8C7-AF8F65DFA90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 xmlns:p14="http://schemas.microsoft.com/office/powerpoint/2010/main" val="255977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E3CB93-3326-EA2E-CEDB-FE6D1269CF09}"/>
              </a:ext>
            </a:extLst>
          </p:cNvPr>
          <p:cNvSpPr>
            <a:spLocks noGrp="1"/>
          </p:cNvSpPr>
          <p:nvPr>
            <p:ph type="title"/>
          </p:nvPr>
        </p:nvSpPr>
        <p:spPr>
          <a:xfrm>
            <a:off x="838200" y="365125"/>
            <a:ext cx="10515600" cy="1026353"/>
          </a:xfrm>
        </p:spPr>
        <p:txBody>
          <a:bodyPr/>
          <a:lstStyle>
            <a:lvl1pPr algn="r" rtl="1">
              <a:defRPr u="sng">
                <a:cs typeface="B Titr" panose="00000700000000000000" pitchFamily="2" charset="-78"/>
              </a:defRPr>
            </a:lvl1pPr>
          </a:lstStyle>
          <a:p>
            <a:r>
              <a:rPr lang="en-US" dirty="0"/>
              <a:t>Click to edit Master title style</a:t>
            </a:r>
            <a:endParaRPr lang="fa-IR" dirty="0"/>
          </a:p>
        </p:txBody>
      </p:sp>
      <p:sp>
        <p:nvSpPr>
          <p:cNvPr id="3" name="Content Placeholder 2">
            <a:extLst>
              <a:ext uri="{FF2B5EF4-FFF2-40B4-BE49-F238E27FC236}">
                <a16:creationId xmlns="" xmlns:a16="http://schemas.microsoft.com/office/drawing/2014/main" id="{2222B38B-FCE1-B4F3-A481-7F49A909EDA4}"/>
              </a:ext>
            </a:extLst>
          </p:cNvPr>
          <p:cNvSpPr>
            <a:spLocks noGrp="1"/>
          </p:cNvSpPr>
          <p:nvPr>
            <p:ph idx="1"/>
          </p:nvPr>
        </p:nvSpPr>
        <p:spPr/>
        <p:txBody>
          <a:bodyPr>
            <a:normAutofit/>
          </a:bodyPr>
          <a:lstStyle>
            <a:lvl1pPr marL="0" indent="0" algn="r" rtl="1">
              <a:buFontTx/>
              <a:buNone/>
              <a:defRPr sz="2400" b="1">
                <a:cs typeface="B Nazanin" panose="00000400000000000000" pitchFamily="2" charset="-78"/>
              </a:defRPr>
            </a:lvl1pPr>
            <a:lvl2pPr marL="457200" indent="0" algn="r" rtl="1">
              <a:buFontTx/>
              <a:buNone/>
              <a:defRPr sz="2400" b="1">
                <a:cs typeface="B Nazanin" panose="00000400000000000000" pitchFamily="2" charset="-78"/>
              </a:defRPr>
            </a:lvl2pPr>
            <a:lvl3pPr marL="914400" indent="0" algn="r" rtl="1">
              <a:buFontTx/>
              <a:buNone/>
              <a:defRPr sz="2400" b="1">
                <a:cs typeface="B Nazanin" panose="00000400000000000000" pitchFamily="2" charset="-78"/>
              </a:defRPr>
            </a:lvl3pPr>
            <a:lvl4pPr marL="1371600" indent="0" algn="r" rtl="1">
              <a:buFontTx/>
              <a:buNone/>
              <a:defRPr sz="2400" b="1">
                <a:cs typeface="B Nazanin" panose="00000400000000000000" pitchFamily="2" charset="-78"/>
              </a:defRPr>
            </a:lvl4pPr>
            <a:lvl5pPr marL="1828800" indent="0" algn="r" rtl="1">
              <a:buFontTx/>
              <a:buNone/>
              <a:defRPr sz="2400" b="1">
                <a:cs typeface="B Nazanin" panose="000004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20062E4F-EABD-B689-A327-43E913B89A2E}"/>
              </a:ext>
            </a:extLst>
          </p:cNvPr>
          <p:cNvSpPr>
            <a:spLocks noGrp="1"/>
          </p:cNvSpPr>
          <p:nvPr>
            <p:ph type="dt" sz="half" idx="10"/>
          </p:nvPr>
        </p:nvSpPr>
        <p:spPr/>
        <p:txBody>
          <a:bodyPr/>
          <a:lstStyle/>
          <a:p>
            <a:fld id="{5B009176-C119-4753-965A-28D4C4AAFEF3}" type="datetimeFigureOut">
              <a:rPr lang="fa-IR" smtClean="0">
                <a:solidFill>
                  <a:prstClr val="black">
                    <a:tint val="75000"/>
                  </a:prstClr>
                </a:solidFill>
              </a:rPr>
              <a:pPr/>
              <a:t>1446/10/22</a:t>
            </a:fld>
            <a:endParaRPr lang="fa-IR">
              <a:solidFill>
                <a:prstClr val="black">
                  <a:tint val="75000"/>
                </a:prstClr>
              </a:solidFill>
            </a:endParaRPr>
          </a:p>
        </p:txBody>
      </p:sp>
      <p:sp>
        <p:nvSpPr>
          <p:cNvPr id="5" name="Footer Placeholder 4">
            <a:extLst>
              <a:ext uri="{FF2B5EF4-FFF2-40B4-BE49-F238E27FC236}">
                <a16:creationId xmlns="" xmlns:a16="http://schemas.microsoft.com/office/drawing/2014/main" id="{AAD6249E-27D0-E2DC-E4ED-E5345D6F194C}"/>
              </a:ext>
            </a:extLst>
          </p:cNvPr>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a:extLst>
              <a:ext uri="{FF2B5EF4-FFF2-40B4-BE49-F238E27FC236}">
                <a16:creationId xmlns="" xmlns:a16="http://schemas.microsoft.com/office/drawing/2014/main" id="{C123B794-3368-26AB-6A22-2563C23B5FDC}"/>
              </a:ext>
            </a:extLst>
          </p:cNvPr>
          <p:cNvSpPr>
            <a:spLocks noGrp="1"/>
          </p:cNvSpPr>
          <p:nvPr>
            <p:ph type="sldNum" sz="quarter" idx="12"/>
          </p:nvPr>
        </p:nvSpPr>
        <p:spPr/>
        <p:txBody>
          <a:bodyPr/>
          <a:lstStyle/>
          <a:p>
            <a:fld id="{EE355B0E-A0CB-4D43-B234-CCE7CF95179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 xmlns:p14="http://schemas.microsoft.com/office/powerpoint/2010/main" val="3830779020"/>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62C5ABE-D29C-4BAF-A501-FD955287D43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a:extLst>
              <a:ext uri="{FF2B5EF4-FFF2-40B4-BE49-F238E27FC236}">
                <a16:creationId xmlns="" xmlns:a16="http://schemas.microsoft.com/office/drawing/2014/main" id="{D6AD51A9-C238-48F2-852A-6143A6F53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A"/>
          </a:p>
        </p:txBody>
      </p:sp>
      <p:sp>
        <p:nvSpPr>
          <p:cNvPr id="4" name="Marcador de fecha 3">
            <a:extLst>
              <a:ext uri="{FF2B5EF4-FFF2-40B4-BE49-F238E27FC236}">
                <a16:creationId xmlns="" xmlns:a16="http://schemas.microsoft.com/office/drawing/2014/main" id="{F0D3C09C-5D53-4B64-860D-CD0CB7174FE6}"/>
              </a:ext>
            </a:extLst>
          </p:cNvPr>
          <p:cNvSpPr>
            <a:spLocks noGrp="1"/>
          </p:cNvSpPr>
          <p:nvPr>
            <p:ph type="dt" sz="half" idx="10"/>
          </p:nvPr>
        </p:nvSpPr>
        <p:spPr/>
        <p:txBody>
          <a:bodyPr/>
          <a:lstStyle/>
          <a:p>
            <a:fld id="{6E112140-7C38-4E47-B279-2F6BB0CC8954}" type="datetimeFigureOut">
              <a:rPr lang="es-PA" smtClean="0">
                <a:solidFill>
                  <a:prstClr val="black">
                    <a:tint val="75000"/>
                  </a:prstClr>
                </a:solidFill>
              </a:rPr>
              <a:pPr/>
              <a:t>04/20/2025</a:t>
            </a:fld>
            <a:endParaRPr lang="es-PA">
              <a:solidFill>
                <a:prstClr val="black">
                  <a:tint val="75000"/>
                </a:prstClr>
              </a:solidFill>
            </a:endParaRPr>
          </a:p>
        </p:txBody>
      </p:sp>
      <p:sp>
        <p:nvSpPr>
          <p:cNvPr id="5" name="Marcador de pie de página 4">
            <a:extLst>
              <a:ext uri="{FF2B5EF4-FFF2-40B4-BE49-F238E27FC236}">
                <a16:creationId xmlns="" xmlns:a16="http://schemas.microsoft.com/office/drawing/2014/main" id="{4C2D5102-CFE4-4B6F-BF87-BF2A7F3F6EA1}"/>
              </a:ext>
            </a:extLst>
          </p:cNvPr>
          <p:cNvSpPr>
            <a:spLocks noGrp="1"/>
          </p:cNvSpPr>
          <p:nvPr>
            <p:ph type="ftr" sz="quarter" idx="11"/>
          </p:nvPr>
        </p:nvSpPr>
        <p:spPr/>
        <p:txBody>
          <a:bodyPr/>
          <a:lstStyle/>
          <a:p>
            <a:endParaRPr lang="es-PA">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657D85B-D197-46B8-AA50-D5A1C79FDDAF}"/>
              </a:ext>
            </a:extLst>
          </p:cNvPr>
          <p:cNvSpPr>
            <a:spLocks noGrp="1"/>
          </p:cNvSpPr>
          <p:nvPr>
            <p:ph type="sldNum" sz="quarter" idx="12"/>
          </p:nvPr>
        </p:nvSpPr>
        <p:spPr/>
        <p:txBody>
          <a:bodyPr/>
          <a:lstStyle/>
          <a:p>
            <a:fld id="{B08A5A7D-6AFE-45A9-9E21-A6EC86F9E258}" type="slidenum">
              <a:rPr lang="es-PA" smtClean="0">
                <a:solidFill>
                  <a:prstClr val="black">
                    <a:tint val="75000"/>
                  </a:prstClr>
                </a:solidFill>
              </a:rPr>
              <a:pPr/>
              <a:t>‹#›</a:t>
            </a:fld>
            <a:endParaRPr lang="es-PA">
              <a:solidFill>
                <a:prstClr val="black">
                  <a:tint val="75000"/>
                </a:prstClr>
              </a:solidFill>
            </a:endParaRPr>
          </a:p>
        </p:txBody>
      </p:sp>
    </p:spTree>
    <p:extLst>
      <p:ext uri="{BB962C8B-B14F-4D97-AF65-F5344CB8AC3E}">
        <p14:creationId xmlns="" xmlns:p14="http://schemas.microsoft.com/office/powerpoint/2010/main" val="2642365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13">
            <a:extLst>
              <a:ext uri="{FF2B5EF4-FFF2-40B4-BE49-F238E27FC236}">
                <a16:creationId xmlns="" xmlns:a16="http://schemas.microsoft.com/office/drawing/2014/main" id="{92B0885C-37DB-4E05-B83F-7AE7AD4653FA}"/>
              </a:ext>
            </a:extLst>
          </p:cNvPr>
          <p:cNvSpPr>
            <a:spLocks noGrp="1"/>
          </p:cNvSpPr>
          <p:nvPr>
            <p:ph type="body" sz="quarter" idx="15" hasCustomPrompt="1"/>
          </p:nvPr>
        </p:nvSpPr>
        <p:spPr>
          <a:xfrm>
            <a:off x="736331" y="732407"/>
            <a:ext cx="9898715" cy="292356"/>
          </a:xfrm>
          <a:prstGeom prst="rect">
            <a:avLst/>
          </a:prstGeom>
        </p:spPr>
        <p:txBody>
          <a:bodyPr/>
          <a:lstStyle>
            <a:lvl1pPr marL="0" indent="0" algn="l">
              <a:buNone/>
              <a:defRPr sz="1400" i="1">
                <a:solidFill>
                  <a:schemeClr val="tx1">
                    <a:lumMod val="75000"/>
                    <a:lumOff val="25000"/>
                  </a:schemeClr>
                </a:solidFill>
                <a:latin typeface="+mj-lt"/>
              </a:defRPr>
            </a:lvl1pPr>
          </a:lstStyle>
          <a:p>
            <a:pPr lvl="0"/>
            <a:r>
              <a:rPr lang="en-US" dirty="0"/>
              <a:t>YOUR SHORT TEXT IN HERE</a:t>
            </a:r>
          </a:p>
        </p:txBody>
      </p:sp>
      <p:sp>
        <p:nvSpPr>
          <p:cNvPr id="5" name="Text Placeholder 8">
            <a:extLst>
              <a:ext uri="{FF2B5EF4-FFF2-40B4-BE49-F238E27FC236}">
                <a16:creationId xmlns="" xmlns:a16="http://schemas.microsoft.com/office/drawing/2014/main" id="{14F1ED6C-045B-49CB-90EF-AD99C48C6E91}"/>
              </a:ext>
            </a:extLst>
          </p:cNvPr>
          <p:cNvSpPr>
            <a:spLocks noGrp="1"/>
          </p:cNvSpPr>
          <p:nvPr>
            <p:ph type="body" sz="quarter" idx="16" hasCustomPrompt="1"/>
          </p:nvPr>
        </p:nvSpPr>
        <p:spPr>
          <a:xfrm>
            <a:off x="722883" y="967839"/>
            <a:ext cx="10159151" cy="495300"/>
          </a:xfrm>
          <a:prstGeom prst="rect">
            <a:avLst/>
          </a:prstGeom>
        </p:spPr>
        <p:txBody>
          <a:bodyPr anchor="t"/>
          <a:lstStyle>
            <a:lvl1pPr marL="0" indent="0" algn="l">
              <a:buNone/>
              <a:defRPr sz="3200" b="1">
                <a:solidFill>
                  <a:schemeClr val="tx2"/>
                </a:solidFill>
                <a:latin typeface="Raleway" panose="020B0503030101060003" pitchFamily="34" charset="0"/>
                <a:ea typeface="Lato Black" panose="020F0502020204030203" pitchFamily="34" charset="0"/>
                <a:cs typeface="Lato Black" panose="020F0502020204030203" pitchFamily="34" charset="0"/>
              </a:defRPr>
            </a:lvl1pPr>
          </a:lstStyle>
          <a:p>
            <a:pPr lvl="0"/>
            <a:r>
              <a:rPr lang="en-US" dirty="0"/>
              <a:t>INSERT YOUR TEXT HERE</a:t>
            </a:r>
          </a:p>
        </p:txBody>
      </p:sp>
    </p:spTree>
    <p:extLst>
      <p:ext uri="{BB962C8B-B14F-4D97-AF65-F5344CB8AC3E}">
        <p14:creationId xmlns="" xmlns:p14="http://schemas.microsoft.com/office/powerpoint/2010/main" val="342739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6CE945-ABBA-0AD5-EBFF-2E0B3B314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F7994F6-5367-6A69-7084-977A7E260E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D92C39F-F4EC-E88F-6000-D23BAC952F0F}"/>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E18C532-E222-4FE8-FF6E-969D39B8B4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AE700CE-AC1E-A4D0-29A6-EF8B05D7E1E9}"/>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4660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7E7AF7-2EAE-1914-3F1F-E675923B5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A3271A1-CD2B-A772-7C61-A9A368B2B0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F3E1D2F-2BAF-954B-31AA-F3DF1975F5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D893E01-2656-37FC-3F5C-127B84454B22}"/>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99AEA2A-CE59-2CDD-92C5-5B1A3E203D1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D8658E3-F531-1B9A-E763-D8CDB369EAEF}"/>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2668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01AA21-E987-F760-CFB6-F4BA8B1E79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F18DB3F-A8BE-2D68-A8C7-F8ECE9416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06161E7-1B84-89AC-597B-C840D2DBB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3DE478-1291-5C27-2C7C-0C440804A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2378B11-911E-F8DC-20C8-398CA1547B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71DF22D-F0A9-E601-ED60-EAB1D2FCAA74}"/>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6173A94B-81CB-5334-4374-213414F0196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E375F30-C99A-9EBC-C478-EFA033C1E37E}"/>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3504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706CFD-4B1B-96AE-F70D-F22A21882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4A28547-E28C-2B94-637C-F154BD1061D3}"/>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9826836-F01C-A7CD-B3BE-BD9CF8661BF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E76F1217-2735-AA4D-2F88-5C8FB1E39B0F}"/>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4233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47879B0-2091-DC0E-7F65-CC2FCF6EB171}"/>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8323522C-F00D-2930-1019-535C623A163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9045D37A-2268-D350-524A-A2E828F8378A}"/>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4119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1B2055-69A1-0604-31CC-48940305B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8580847-F0A6-34F6-0D3B-6A8B4738A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DC75064-0CE8-C2C9-9E21-FB2C375FF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37E09CA-A3A1-74F7-FCEB-6FBC82DE676D}"/>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568CBF6-CEE2-8937-A5B8-74909D1A802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199CBB2-427A-EB14-FF28-91C9EF074E4D}"/>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5841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CF780D-8B09-C127-9BE8-768A81045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8A69F48-E736-3C38-1F9E-2586DB7A90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3DBEC1D-4D65-CEB5-48A9-559A0D45B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4CC868C-B2F9-4F41-D368-673413CDEE6A}"/>
              </a:ext>
            </a:extLst>
          </p:cNvPr>
          <p:cNvSpPr>
            <a:spLocks noGrp="1"/>
          </p:cNvSpPr>
          <p:nvPr>
            <p:ph type="dt" sz="half" idx="10"/>
          </p:nvPr>
        </p:nvSpPr>
        <p:spPr/>
        <p:txBody>
          <a:body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1724EE9-9C16-36F2-E7E5-2F866C41B0E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8A93ADB-940D-C861-57CA-9BB32DA35DB1}"/>
              </a:ext>
            </a:extLst>
          </p:cNvPr>
          <p:cNvSpPr>
            <a:spLocks noGrp="1"/>
          </p:cNvSpPr>
          <p:nvPr>
            <p:ph type="sldNum" sz="quarter" idx="12"/>
          </p:nvPr>
        </p:nvSpPr>
        <p:spPr/>
        <p:txBody>
          <a:body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9115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AFCFEA5-823B-F052-225E-CB09C4623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288FE20-3A1C-927E-9D2D-27A6E71C1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2DE193-C7FA-F11C-EED3-BD7A26DB4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F71B0-9D8C-4DDA-A7D6-DA2257E5C466}"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60CEA96-7E4F-C30B-8669-3196D6F07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60365D6-B53D-F333-132C-D6E0219495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F237E-B14F-4E6A-9DB8-78E647A7D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35628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39B0495-34CE-5427-F0C3-AC52B3774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 xmlns:a16="http://schemas.microsoft.com/office/drawing/2014/main" id="{7F127191-67FA-8D59-6E51-DFC87FF9DF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ED3C9730-4266-D009-F977-F6487380F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F2911-4FEB-4C79-A673-49B1B0774357}" type="datetimeFigureOut">
              <a:rPr lang="fa-IR" smtClean="0">
                <a:solidFill>
                  <a:prstClr val="black">
                    <a:tint val="75000"/>
                  </a:prstClr>
                </a:solidFill>
              </a:rPr>
              <a:pPr/>
              <a:t>1446/10/22</a:t>
            </a:fld>
            <a:endParaRPr lang="fa-IR">
              <a:solidFill>
                <a:prstClr val="black">
                  <a:tint val="75000"/>
                </a:prstClr>
              </a:solidFill>
            </a:endParaRPr>
          </a:p>
        </p:txBody>
      </p:sp>
      <p:sp>
        <p:nvSpPr>
          <p:cNvPr id="5" name="Footer Placeholder 4">
            <a:extLst>
              <a:ext uri="{FF2B5EF4-FFF2-40B4-BE49-F238E27FC236}">
                <a16:creationId xmlns="" xmlns:a16="http://schemas.microsoft.com/office/drawing/2014/main" id="{B662EA1D-D542-EF04-7DFA-920B72E19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a:extLst>
              <a:ext uri="{FF2B5EF4-FFF2-40B4-BE49-F238E27FC236}">
                <a16:creationId xmlns="" xmlns:a16="http://schemas.microsoft.com/office/drawing/2014/main" id="{E5FA5B43-CB20-7691-AE69-DD8001D8C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8C16B-DC67-42D7-A8C7-AF8F65DFA90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 xmlns:p14="http://schemas.microsoft.com/office/powerpoint/2010/main" val="12382285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pic>
        <p:nvPicPr>
          <p:cNvPr id="11" name="Picture 10">
            <a:extLst>
              <a:ext uri="{FF2B5EF4-FFF2-40B4-BE49-F238E27FC236}">
                <a16:creationId xmlns="" xmlns:a16="http://schemas.microsoft.com/office/drawing/2014/main" id="{A57B2A6B-1E67-43B9-BA48-BBFBD42DB63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62920" y="0"/>
            <a:ext cx="4463716" cy="3569018"/>
          </a:xfrm>
          <a:prstGeom prst="rect">
            <a:avLst/>
          </a:prstGeom>
        </p:spPr>
      </p:pic>
    </p:spTree>
    <p:extLst>
      <p:ext uri="{BB962C8B-B14F-4D97-AF65-F5344CB8AC3E}">
        <p14:creationId xmlns="" xmlns:p14="http://schemas.microsoft.com/office/powerpoint/2010/main" val="351433746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a:t>
            </a:r>
            <a:r>
              <a:rPr lang="fa-IR" dirty="0" smtClean="0"/>
              <a:t>دو- </a:t>
            </a:r>
            <a:r>
              <a:rPr lang="fa-IR" dirty="0"/>
              <a:t>سطوح مشاغل و پست های سازمانی</a:t>
            </a:r>
            <a:endParaRPr lang="en-US" dirty="0"/>
          </a:p>
        </p:txBody>
      </p:sp>
      <p:sp>
        <p:nvSpPr>
          <p:cNvPr id="3" name="Content Placeholder 2"/>
          <p:cNvSpPr>
            <a:spLocks noGrp="1"/>
          </p:cNvSpPr>
          <p:nvPr>
            <p:ph idx="1"/>
          </p:nvPr>
        </p:nvSpPr>
        <p:spPr>
          <a:xfrm>
            <a:off x="285750" y="1391478"/>
            <a:ext cx="11681460" cy="5123621"/>
          </a:xfrm>
        </p:spPr>
        <p:txBody>
          <a:bodyPr>
            <a:normAutofit/>
          </a:bodyPr>
          <a:lstStyle/>
          <a:p>
            <a:pPr>
              <a:lnSpc>
                <a:spcPct val="150000"/>
              </a:lnSpc>
            </a:pPr>
            <a:r>
              <a:rPr lang="fa-IR" sz="1600" dirty="0"/>
              <a:t>ماده 31- برابري مقاطع تحصيلي نظام آموزش ابتدايي، متوسطه و عالي کشور با آنچه در شرايط احراز طرح مهندسي مشاغل آمده، به شرح ذيل است</a:t>
            </a:r>
            <a:r>
              <a:rPr lang="fa-IR" sz="1600" dirty="0" smtClean="0"/>
              <a:t>:</a:t>
            </a:r>
            <a:endParaRPr lang="fa-IR" sz="1600" dirty="0"/>
          </a:p>
        </p:txBody>
      </p:sp>
      <p:sp>
        <p:nvSpPr>
          <p:cNvPr id="4" name="Content Placeholder 2"/>
          <p:cNvSpPr txBox="1">
            <a:spLocks/>
          </p:cNvSpPr>
          <p:nvPr/>
        </p:nvSpPr>
        <p:spPr>
          <a:xfrm>
            <a:off x="285750" y="1935764"/>
            <a:ext cx="11681460" cy="4579335"/>
          </a:xfrm>
          <a:prstGeom prst="rect">
            <a:avLst/>
          </a:prstGeom>
        </p:spPr>
        <p:txBody>
          <a:bodyPr vert="horz" lIns="91440" tIns="45720" rIns="91440" bIns="45720" numCol="2" rtlCol="1">
            <a:normAutofit/>
          </a:bodyPr>
          <a:lstStyle>
            <a:lvl1pPr marL="0" indent="0" algn="r" defTabSz="914400" rtl="1" eaLnBrk="1" latinLnBrk="0" hangingPunct="1">
              <a:lnSpc>
                <a:spcPct val="90000"/>
              </a:lnSpc>
              <a:spcBef>
                <a:spcPts val="1000"/>
              </a:spcBef>
              <a:buFontTx/>
              <a:buNone/>
              <a:defRPr sz="2400" b="1" kern="1200">
                <a:solidFill>
                  <a:schemeClr val="tx1"/>
                </a:solidFill>
                <a:latin typeface="+mn-lt"/>
                <a:ea typeface="+mn-ea"/>
                <a:cs typeface="B Nazanin" panose="00000400000000000000" pitchFamily="2" charset="-78"/>
              </a:defRPr>
            </a:lvl1pPr>
            <a:lvl2pPr marL="457200" indent="0" algn="r" defTabSz="914400" rtl="1" eaLnBrk="1" latinLnBrk="0" hangingPunct="1">
              <a:lnSpc>
                <a:spcPct val="90000"/>
              </a:lnSpc>
              <a:spcBef>
                <a:spcPts val="500"/>
              </a:spcBef>
              <a:buFontTx/>
              <a:buNone/>
              <a:defRPr sz="2400" b="1" kern="1200">
                <a:solidFill>
                  <a:schemeClr val="tx1"/>
                </a:solidFill>
                <a:latin typeface="+mn-lt"/>
                <a:ea typeface="+mn-ea"/>
                <a:cs typeface="B Nazanin" panose="00000400000000000000" pitchFamily="2" charset="-78"/>
              </a:defRPr>
            </a:lvl2pPr>
            <a:lvl3pPr marL="914400" indent="0" algn="r" defTabSz="914400" rtl="1" eaLnBrk="1" latinLnBrk="0" hangingPunct="1">
              <a:lnSpc>
                <a:spcPct val="90000"/>
              </a:lnSpc>
              <a:spcBef>
                <a:spcPts val="500"/>
              </a:spcBef>
              <a:buFontTx/>
              <a:buNone/>
              <a:defRPr sz="2400" b="1" kern="1200">
                <a:solidFill>
                  <a:schemeClr val="tx1"/>
                </a:solidFill>
                <a:latin typeface="+mn-lt"/>
                <a:ea typeface="+mn-ea"/>
                <a:cs typeface="B Nazanin" panose="00000400000000000000" pitchFamily="2" charset="-78"/>
              </a:defRPr>
            </a:lvl3pPr>
            <a:lvl4pPr marL="1371600" indent="0" algn="r" defTabSz="914400" rtl="1" eaLnBrk="1" latinLnBrk="0" hangingPunct="1">
              <a:lnSpc>
                <a:spcPct val="90000"/>
              </a:lnSpc>
              <a:spcBef>
                <a:spcPts val="500"/>
              </a:spcBef>
              <a:buFontTx/>
              <a:buNone/>
              <a:defRPr sz="2400" b="1" kern="1200">
                <a:solidFill>
                  <a:schemeClr val="tx1"/>
                </a:solidFill>
                <a:latin typeface="+mn-lt"/>
                <a:ea typeface="+mn-ea"/>
                <a:cs typeface="B Nazanin" panose="00000400000000000000" pitchFamily="2" charset="-78"/>
              </a:defRPr>
            </a:lvl4pPr>
            <a:lvl5pPr marL="1828800" indent="0" algn="r" defTabSz="914400" rtl="1" eaLnBrk="1" latinLnBrk="0" hangingPunct="1">
              <a:lnSpc>
                <a:spcPct val="90000"/>
              </a:lnSpc>
              <a:spcBef>
                <a:spcPts val="500"/>
              </a:spcBef>
              <a:buFontTx/>
              <a:buNone/>
              <a:defRPr sz="2400" b="1"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sz="1600" dirty="0" smtClean="0"/>
              <a:t>1.دوره های نهضت سواد آموزی که شامل :</a:t>
            </a:r>
          </a:p>
          <a:p>
            <a:pPr>
              <a:lnSpc>
                <a:spcPct val="150000"/>
              </a:lnSpc>
            </a:pPr>
            <a:r>
              <a:rPr lang="fa-IR" sz="1600" dirty="0" smtClean="0"/>
              <a:t> دوره اول نهضت سواد آموزی معادل سوم ابتدایی.</a:t>
            </a:r>
          </a:p>
          <a:p>
            <a:pPr>
              <a:lnSpc>
                <a:spcPct val="150000"/>
              </a:lnSpc>
            </a:pPr>
            <a:r>
              <a:rPr lang="fa-IR" sz="1600" dirty="0" smtClean="0"/>
              <a:t> دوره دوم نهضت سواد آموزی معادل چهارم ابتدایی.</a:t>
            </a:r>
          </a:p>
          <a:p>
            <a:pPr>
              <a:lnSpc>
                <a:spcPct val="150000"/>
              </a:lnSpc>
            </a:pPr>
            <a:r>
              <a:rPr lang="fa-IR" sz="1600" dirty="0" smtClean="0"/>
              <a:t> دوره سوم نهضت سواد آموزی معادل پنجم ابتدایی .</a:t>
            </a:r>
          </a:p>
          <a:p>
            <a:pPr>
              <a:lnSpc>
                <a:spcPct val="150000"/>
              </a:lnSpc>
            </a:pPr>
            <a:r>
              <a:rPr lang="fa-IR" sz="1600" dirty="0" smtClean="0"/>
              <a:t>2.مدرک تحصيلي پايين‌تر از مقطع ششم ابتدايي نظام جدید يا مقطع پنجم ابتدايي نظام قدیم معادل پايان دوره ابتدايي.</a:t>
            </a:r>
          </a:p>
          <a:p>
            <a:pPr>
              <a:lnSpc>
                <a:spcPct val="150000"/>
              </a:lnSpc>
            </a:pPr>
            <a:r>
              <a:rPr lang="fa-IR" sz="1600" dirty="0" smtClean="0"/>
              <a:t>3. مدرک تحصيلي پايان تحصيلات ششم ابتدايي نظام جدید معادل پايان دوره ابتدايي. </a:t>
            </a:r>
          </a:p>
          <a:p>
            <a:pPr>
              <a:lnSpc>
                <a:spcPct val="150000"/>
              </a:lnSpc>
            </a:pPr>
            <a:r>
              <a:rPr lang="fa-IR" sz="1600" dirty="0" smtClean="0"/>
              <a:t>4.مدرک تحصيلي پايان تحصيلات دوره آموزش عمومي بزرگسالان معادل پايان مقطع تحصيلات دوره راهنمايي (سیکل).</a:t>
            </a:r>
          </a:p>
          <a:p>
            <a:pPr>
              <a:lnSpc>
                <a:spcPct val="150000"/>
              </a:lnSpc>
            </a:pPr>
            <a:r>
              <a:rPr lang="fa-IR" sz="1600" dirty="0" smtClean="0"/>
              <a:t>5.مدرک تحصيلي پايان تحصيلات دوره اول متوسطه(پایه نهم) معادل پايان تحصيلات دوره راهنمايي. </a:t>
            </a:r>
          </a:p>
          <a:p>
            <a:pPr>
              <a:lnSpc>
                <a:spcPct val="150000"/>
              </a:lnSpc>
            </a:pPr>
            <a:r>
              <a:rPr lang="fa-IR" sz="1600" dirty="0" smtClean="0"/>
              <a:t>6.مدرک تحصيلي پايان تحصيلات دوره دوم متوسطه(پایه دوازدهم) معادل ديپلم کامل متوسطه.</a:t>
            </a:r>
          </a:p>
          <a:p>
            <a:pPr>
              <a:lnSpc>
                <a:spcPct val="150000"/>
              </a:lnSpc>
            </a:pPr>
            <a:r>
              <a:rPr lang="fa-IR" sz="1600" dirty="0" smtClean="0"/>
              <a:t>7.پايان تحصيلات دوره کامل متوسطه در نظام قديم معادل ديپلم کامل متوسطه.</a:t>
            </a:r>
          </a:p>
          <a:p>
            <a:pPr>
              <a:lnSpc>
                <a:spcPct val="150000"/>
              </a:lnSpc>
            </a:pPr>
            <a:r>
              <a:rPr lang="fa-IR" sz="1600" dirty="0" smtClean="0"/>
              <a:t>8.پايان تحصيلات دوره فوق‌ديپلم معادل پايان تحصيلات دوره کارداني.</a:t>
            </a:r>
          </a:p>
          <a:p>
            <a:pPr>
              <a:lnSpc>
                <a:spcPct val="150000"/>
              </a:lnSpc>
            </a:pPr>
            <a:r>
              <a:rPr lang="fa-IR" sz="1600" dirty="0" smtClean="0"/>
              <a:t>9.پايان تحصيلات دوره ليسانس معادل پايان تحصيلات دوره کارشناسي.</a:t>
            </a:r>
          </a:p>
          <a:p>
            <a:pPr>
              <a:lnSpc>
                <a:spcPct val="150000"/>
              </a:lnSpc>
            </a:pPr>
            <a:r>
              <a:rPr lang="fa-IR" sz="1600" dirty="0" smtClean="0"/>
              <a:t>10. پايان تحصيلات دوره فوق‌ليسانس معادل پايان تحصيلات دوره کارشناسي ارشد.</a:t>
            </a:r>
          </a:p>
          <a:p>
            <a:pPr>
              <a:lnSpc>
                <a:spcPct val="150000"/>
              </a:lnSpc>
            </a:pPr>
            <a:r>
              <a:rPr lang="fa-IR" sz="1600" dirty="0" smtClean="0"/>
              <a:t>11.</a:t>
            </a:r>
            <a:r>
              <a:rPr lang="en-US" sz="1600" dirty="0" smtClean="0"/>
              <a:t>PhD   </a:t>
            </a:r>
            <a:r>
              <a:rPr lang="fa-IR" sz="1600" dirty="0" smtClean="0"/>
              <a:t>معادل دکتری تخصصی.</a:t>
            </a:r>
            <a:endParaRPr lang="fa-IR" sz="1600" dirty="0"/>
          </a:p>
        </p:txBody>
      </p:sp>
    </p:spTree>
    <p:extLst>
      <p:ext uri="{BB962C8B-B14F-4D97-AF65-F5344CB8AC3E}">
        <p14:creationId xmlns="" xmlns:p14="http://schemas.microsoft.com/office/powerpoint/2010/main" val="276971374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a:t>
            </a:r>
            <a:r>
              <a:rPr lang="fa-IR" dirty="0" smtClean="0"/>
              <a:t>دو- </a:t>
            </a:r>
            <a:r>
              <a:rPr lang="fa-IR" dirty="0"/>
              <a:t>سطوح مشاغل و پست های سازمانی</a:t>
            </a:r>
            <a:endParaRPr lang="en-US" dirty="0"/>
          </a:p>
        </p:txBody>
      </p:sp>
      <p:sp>
        <p:nvSpPr>
          <p:cNvPr id="3" name="Content Placeholder 2"/>
          <p:cNvSpPr>
            <a:spLocks noGrp="1"/>
          </p:cNvSpPr>
          <p:nvPr>
            <p:ph idx="1"/>
          </p:nvPr>
        </p:nvSpPr>
        <p:spPr>
          <a:xfrm>
            <a:off x="285750" y="1391478"/>
            <a:ext cx="11681460" cy="5123621"/>
          </a:xfrm>
        </p:spPr>
        <p:txBody>
          <a:bodyPr numCol="2" rtlCol="1">
            <a:normAutofit/>
          </a:bodyPr>
          <a:lstStyle/>
          <a:p>
            <a:pPr>
              <a:lnSpc>
                <a:spcPct val="150000"/>
              </a:lnSpc>
            </a:pPr>
            <a:r>
              <a:rPr lang="fa-IR" sz="1600" dirty="0"/>
              <a:t>ماده 32 - برابري درجات هنری هنرمندان با آنچه در شرايط احراز طرح مهندسي مشاغل آمده، به شرح ذيل است: </a:t>
            </a:r>
          </a:p>
          <a:p>
            <a:pPr lvl="1">
              <a:lnSpc>
                <a:spcPct val="120000"/>
              </a:lnSpc>
            </a:pPr>
            <a:r>
              <a:rPr lang="fa-IR" sz="1600" dirty="0" smtClean="0"/>
              <a:t>1.درجه </a:t>
            </a:r>
            <a:r>
              <a:rPr lang="fa-IR" sz="1600" dirty="0"/>
              <a:t>1 هنری: معادل با مدرک تحصیلی دکتری.</a:t>
            </a:r>
          </a:p>
          <a:p>
            <a:pPr lvl="1">
              <a:lnSpc>
                <a:spcPct val="120000"/>
              </a:lnSpc>
            </a:pPr>
            <a:r>
              <a:rPr lang="fa-IR" sz="1600" dirty="0" smtClean="0"/>
              <a:t>2.درجه </a:t>
            </a:r>
            <a:r>
              <a:rPr lang="fa-IR" sz="1600" dirty="0"/>
              <a:t>2 هنری: معادل با مدرک تحصیلی کارشناسی ارشد.</a:t>
            </a:r>
          </a:p>
          <a:p>
            <a:pPr lvl="1">
              <a:lnSpc>
                <a:spcPct val="120000"/>
              </a:lnSpc>
            </a:pPr>
            <a:r>
              <a:rPr lang="fa-IR" sz="1600" dirty="0" smtClean="0"/>
              <a:t>3.درجه </a:t>
            </a:r>
            <a:r>
              <a:rPr lang="fa-IR" sz="1600" dirty="0"/>
              <a:t>3 هنری: معادل با مدرک تحصیلی کارشناسی.</a:t>
            </a:r>
          </a:p>
          <a:p>
            <a:pPr lvl="1">
              <a:lnSpc>
                <a:spcPct val="120000"/>
              </a:lnSpc>
            </a:pPr>
            <a:r>
              <a:rPr lang="fa-IR" sz="1600" dirty="0" smtClean="0"/>
              <a:t>4.درجه </a:t>
            </a:r>
            <a:r>
              <a:rPr lang="fa-IR" sz="1600" dirty="0"/>
              <a:t>4 هنری: معادل با مدرک تحصیلی کاردانی.</a:t>
            </a:r>
          </a:p>
          <a:p>
            <a:pPr lvl="1">
              <a:lnSpc>
                <a:spcPct val="120000"/>
              </a:lnSpc>
            </a:pPr>
            <a:r>
              <a:rPr lang="fa-IR" sz="1600" dirty="0" smtClean="0"/>
              <a:t>5.درجه </a:t>
            </a:r>
            <a:r>
              <a:rPr lang="fa-IR" sz="1600" dirty="0"/>
              <a:t>5 هنری: معادل با مدرک تحصیلی دیپلم.</a:t>
            </a:r>
          </a:p>
          <a:p>
            <a:pPr>
              <a:lnSpc>
                <a:spcPct val="150000"/>
              </a:lnSpc>
            </a:pPr>
            <a:endParaRPr lang="fa-IR" sz="1600" dirty="0"/>
          </a:p>
          <a:p>
            <a:pPr>
              <a:lnSpc>
                <a:spcPct val="150000"/>
              </a:lnSpc>
            </a:pPr>
            <a:r>
              <a:rPr lang="fa-IR" sz="1600" dirty="0"/>
              <a:t>ماده 33 - برابري درجات حافظان قرآن با آنچه در شرايط احراز طرح مهندسي مشاغل آمده، به شرح ذيل است</a:t>
            </a:r>
            <a:r>
              <a:rPr lang="fa-IR" sz="1600" dirty="0" smtClean="0"/>
              <a:t>:</a:t>
            </a:r>
            <a:endParaRPr lang="fa-IR" sz="1600" dirty="0">
              <a:solidFill>
                <a:srgbClr val="FF0000"/>
              </a:solidFill>
            </a:endParaRPr>
          </a:p>
          <a:p>
            <a:pPr lvl="1">
              <a:lnSpc>
                <a:spcPct val="150000"/>
              </a:lnSpc>
            </a:pPr>
            <a:r>
              <a:rPr lang="fa-IR" sz="1600" dirty="0" smtClean="0"/>
              <a:t>1.درجه </a:t>
            </a:r>
            <a:r>
              <a:rPr lang="fa-IR" sz="1600" dirty="0"/>
              <a:t>1 حفظ قرآن : معادل با مدرک تحصیلی دکتری.</a:t>
            </a:r>
          </a:p>
          <a:p>
            <a:pPr lvl="1">
              <a:lnSpc>
                <a:spcPct val="120000"/>
              </a:lnSpc>
            </a:pPr>
            <a:r>
              <a:rPr lang="fa-IR" sz="1600" dirty="0" smtClean="0"/>
              <a:t>2.درجه </a:t>
            </a:r>
            <a:r>
              <a:rPr lang="fa-IR" sz="1600" dirty="0"/>
              <a:t>2 حفظ قرآن: معادل با مدرک تحصیلی کارشناسی ارشد.</a:t>
            </a:r>
          </a:p>
          <a:p>
            <a:pPr lvl="1">
              <a:lnSpc>
                <a:spcPct val="120000"/>
              </a:lnSpc>
            </a:pPr>
            <a:r>
              <a:rPr lang="fa-IR" sz="1600" dirty="0" smtClean="0"/>
              <a:t>3.درجه </a:t>
            </a:r>
            <a:r>
              <a:rPr lang="fa-IR" sz="1600" dirty="0"/>
              <a:t>3 حفظ قرآن: معادل با مدرک تحصیلی کارشناسی</a:t>
            </a:r>
            <a:r>
              <a:rPr lang="fa-IR" sz="1600" dirty="0" smtClean="0"/>
              <a:t>.                                       </a:t>
            </a:r>
            <a:endParaRPr lang="fa-IR" sz="1600" dirty="0"/>
          </a:p>
          <a:p>
            <a:pPr lvl="1">
              <a:lnSpc>
                <a:spcPct val="120000"/>
              </a:lnSpc>
            </a:pPr>
            <a:r>
              <a:rPr lang="fa-IR" sz="1600" dirty="0" smtClean="0"/>
              <a:t>4.درجه </a:t>
            </a:r>
            <a:r>
              <a:rPr lang="fa-IR" sz="1600" dirty="0"/>
              <a:t>4 حفظ قرآن: معادل با مدرک تحصیلی کاردانی.</a:t>
            </a:r>
          </a:p>
          <a:p>
            <a:pPr lvl="1">
              <a:lnSpc>
                <a:spcPct val="120000"/>
              </a:lnSpc>
            </a:pPr>
            <a:r>
              <a:rPr lang="fa-IR" sz="1600" dirty="0" smtClean="0"/>
              <a:t>5.درجه </a:t>
            </a:r>
            <a:r>
              <a:rPr lang="fa-IR" sz="1600" dirty="0"/>
              <a:t>5 حفظ قرآن: در مشاغلی که شرایط احراز آن دیپلم پیش بینی شده به شرط دارا بودن گواهی نامه پایان دوره اول متوسطه .</a:t>
            </a:r>
          </a:p>
          <a:p>
            <a:pPr>
              <a:lnSpc>
                <a:spcPct val="150000"/>
              </a:lnSpc>
            </a:pPr>
            <a:endParaRPr lang="fa-IR" sz="1600" dirty="0"/>
          </a:p>
          <a:p>
            <a:pPr>
              <a:lnSpc>
                <a:spcPct val="150000"/>
              </a:lnSpc>
            </a:pPr>
            <a:r>
              <a:rPr lang="fa-IR" sz="1600" dirty="0"/>
              <a:t>ماده 34- نحوه همترازي تحصيلات حوزوي با مدارک تحصيلي دانشگاهي به شرح ذيل است: </a:t>
            </a:r>
          </a:p>
          <a:p>
            <a:pPr lvl="1">
              <a:lnSpc>
                <a:spcPct val="120000"/>
              </a:lnSpc>
            </a:pPr>
            <a:r>
              <a:rPr lang="fa-IR" sz="1600" dirty="0"/>
              <a:t>1</a:t>
            </a:r>
            <a:r>
              <a:rPr lang="fa-IR" sz="1600" dirty="0" smtClean="0"/>
              <a:t>. سطح </a:t>
            </a:r>
            <a:r>
              <a:rPr lang="fa-IR" sz="1600" dirty="0"/>
              <a:t>يک تحصيلات حوزوي معادل مدرک کارداني</a:t>
            </a:r>
          </a:p>
          <a:p>
            <a:pPr lvl="1">
              <a:lnSpc>
                <a:spcPct val="120000"/>
              </a:lnSpc>
            </a:pPr>
            <a:r>
              <a:rPr lang="fa-IR" sz="1600" dirty="0" smtClean="0"/>
              <a:t>2.سطح </a:t>
            </a:r>
            <a:r>
              <a:rPr lang="fa-IR" sz="1600" dirty="0"/>
              <a:t>دو تحصيلات حوزوي معادل کارشناسي</a:t>
            </a:r>
          </a:p>
          <a:p>
            <a:pPr lvl="1">
              <a:lnSpc>
                <a:spcPct val="120000"/>
              </a:lnSpc>
            </a:pPr>
            <a:r>
              <a:rPr lang="fa-IR" sz="1600" dirty="0" smtClean="0"/>
              <a:t>3.سطح </a:t>
            </a:r>
            <a:r>
              <a:rPr lang="fa-IR" sz="1600" dirty="0"/>
              <a:t>سه تحصيلات حوزوي معادل کارشناسي ارشد</a:t>
            </a:r>
          </a:p>
          <a:p>
            <a:pPr lvl="1">
              <a:lnSpc>
                <a:spcPct val="120000"/>
              </a:lnSpc>
            </a:pPr>
            <a:r>
              <a:rPr lang="fa-IR" sz="1600" dirty="0" smtClean="0"/>
              <a:t>4.سطح </a:t>
            </a:r>
            <a:r>
              <a:rPr lang="fa-IR" sz="1600" dirty="0"/>
              <a:t>چهار تحصيلات حوزوي معادل </a:t>
            </a:r>
            <a:r>
              <a:rPr lang="fa-IR" sz="1600" dirty="0" smtClean="0"/>
              <a:t>دکتری</a:t>
            </a:r>
          </a:p>
          <a:p>
            <a:pPr lvl="1">
              <a:lnSpc>
                <a:spcPct val="120000"/>
              </a:lnSpc>
            </a:pPr>
            <a:endParaRPr lang="fa-IR" sz="1600" dirty="0" smtClean="0"/>
          </a:p>
          <a:p>
            <a:pPr lvl="1">
              <a:lnSpc>
                <a:spcPct val="120000"/>
              </a:lnSpc>
            </a:pPr>
            <a:r>
              <a:rPr lang="fa-IR" sz="1600" dirty="0" smtClean="0">
                <a:solidFill>
                  <a:srgbClr val="FF0000"/>
                </a:solidFill>
              </a:rPr>
              <a:t>کلیه موارد صرفا در مشاغلی که درشرایط احراز آن کلیه مدارک دانشگاهی پیش بینی گردیده باشد قابل اعمال می باشد</a:t>
            </a:r>
            <a:endParaRPr lang="fa-IR" sz="1600" dirty="0"/>
          </a:p>
        </p:txBody>
      </p:sp>
    </p:spTree>
    <p:extLst>
      <p:ext uri="{BB962C8B-B14F-4D97-AF65-F5344CB8AC3E}">
        <p14:creationId xmlns="" xmlns:p14="http://schemas.microsoft.com/office/powerpoint/2010/main" val="202170842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sp>
        <p:nvSpPr>
          <p:cNvPr id="4" name="Rectangle 3"/>
          <p:cNvSpPr/>
          <p:nvPr/>
        </p:nvSpPr>
        <p:spPr>
          <a:xfrm>
            <a:off x="1987608" y="1839594"/>
            <a:ext cx="7664392" cy="769441"/>
          </a:xfrm>
          <a:prstGeom prst="rect">
            <a:avLst/>
          </a:prstGeom>
        </p:spPr>
        <p:txBody>
          <a:bodyPr wrap="square">
            <a:spAutoFit/>
          </a:bodyPr>
          <a:lstStyle/>
          <a:p>
            <a:pPr algn="ctr"/>
            <a:r>
              <a:rPr lang="fa-IR" sz="4400" u="sng" dirty="0">
                <a:solidFill>
                  <a:prstClr val="black"/>
                </a:solidFill>
                <a:latin typeface="Calibri Light" panose="020F0302020204030204"/>
                <a:cs typeface="B Titr" panose="00000700000000000000" pitchFamily="2" charset="-78"/>
              </a:rPr>
              <a:t>فصل سه - ارکان</a:t>
            </a:r>
            <a:endParaRPr lang="en-US" dirty="0"/>
          </a:p>
        </p:txBody>
      </p:sp>
    </p:spTree>
    <p:extLst>
      <p:ext uri="{BB962C8B-B14F-4D97-AF65-F5344CB8AC3E}">
        <p14:creationId xmlns="" xmlns:p14="http://schemas.microsoft.com/office/powerpoint/2010/main" val="387390843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سه - ارکان</a:t>
            </a:r>
            <a:endParaRPr lang="en-US" dirty="0"/>
          </a:p>
        </p:txBody>
      </p:sp>
      <p:sp>
        <p:nvSpPr>
          <p:cNvPr id="3" name="Content Placeholder 2"/>
          <p:cNvSpPr>
            <a:spLocks noGrp="1"/>
          </p:cNvSpPr>
          <p:nvPr>
            <p:ph idx="1"/>
          </p:nvPr>
        </p:nvSpPr>
        <p:spPr>
          <a:xfrm>
            <a:off x="838200" y="1391478"/>
            <a:ext cx="10515600" cy="5198007"/>
          </a:xfrm>
        </p:spPr>
        <p:txBody>
          <a:bodyPr>
            <a:normAutofit/>
          </a:bodyPr>
          <a:lstStyle/>
          <a:p>
            <a:pPr>
              <a:lnSpc>
                <a:spcPct val="120000"/>
              </a:lnSpc>
            </a:pPr>
            <a:r>
              <a:rPr lang="fa-IR" sz="1600" dirty="0"/>
              <a:t>ماده 35- به منظور اجراي مفاد اين آيين‌نامه در دانشگاه/دانشکده/مؤسسه، کمیته ای تحت عنوان کمیته مهندسی مشاغل با ترکیب اعضای زیر تشکیل می گردد:</a:t>
            </a:r>
          </a:p>
          <a:p>
            <a:pPr>
              <a:lnSpc>
                <a:spcPct val="120000"/>
              </a:lnSpc>
            </a:pPr>
            <a:r>
              <a:rPr lang="fa-IR" sz="1600" dirty="0" smtClean="0"/>
              <a:t>1.معاون </a:t>
            </a:r>
            <a:r>
              <a:rPr lang="fa-IR" sz="1600" dirty="0"/>
              <a:t>توسعه مديريت و منابع (رئيس کمیته).</a:t>
            </a:r>
          </a:p>
          <a:p>
            <a:pPr>
              <a:lnSpc>
                <a:spcPct val="120000"/>
              </a:lnSpc>
            </a:pPr>
            <a:r>
              <a:rPr lang="fa-IR" sz="1600" dirty="0" smtClean="0"/>
              <a:t>2.مدیر/رئیس </a:t>
            </a:r>
            <a:r>
              <a:rPr lang="fa-IR" sz="1600" dirty="0"/>
              <a:t>توسعه سازمان و تحول اداري (دبیرکمیته).</a:t>
            </a:r>
          </a:p>
          <a:p>
            <a:pPr>
              <a:lnSpc>
                <a:spcPct val="120000"/>
              </a:lnSpc>
            </a:pPr>
            <a:r>
              <a:rPr lang="fa-IR" sz="1600" dirty="0" smtClean="0"/>
              <a:t>3.مدیر/رئیس </a:t>
            </a:r>
            <a:r>
              <a:rPr lang="fa-IR" sz="1600" dirty="0"/>
              <a:t>منابع انساني(عضوکمیته)</a:t>
            </a:r>
          </a:p>
          <a:p>
            <a:pPr>
              <a:lnSpc>
                <a:spcPct val="120000"/>
              </a:lnSpc>
            </a:pPr>
            <a:r>
              <a:rPr lang="fa-IR" sz="1600" dirty="0" smtClean="0"/>
              <a:t>4. بالاترین مسئول مهندسی مشاغل (عضو کمیته).</a:t>
            </a:r>
          </a:p>
          <a:p>
            <a:pPr>
              <a:lnSpc>
                <a:spcPct val="120000"/>
              </a:lnSpc>
            </a:pPr>
            <a:endParaRPr lang="fa-IR" sz="1600" dirty="0" smtClean="0"/>
          </a:p>
          <a:p>
            <a:pPr>
              <a:lnSpc>
                <a:spcPct val="120000"/>
              </a:lnSpc>
            </a:pPr>
            <a:endParaRPr lang="fa-IR" sz="1600" dirty="0" smtClean="0"/>
          </a:p>
          <a:p>
            <a:pPr lvl="1">
              <a:lnSpc>
                <a:spcPct val="120000"/>
              </a:lnSpc>
            </a:pPr>
            <a:r>
              <a:rPr lang="fa-IR" sz="1600" dirty="0" smtClean="0"/>
              <a:t>تبصره </a:t>
            </a:r>
            <a:r>
              <a:rPr lang="fa-IR" sz="1600" dirty="0"/>
              <a:t>1: حضور نماينده معاونت تخصصي حسب ضرورت و بدون حق امضا در کمیته بلامانع است.</a:t>
            </a:r>
          </a:p>
          <a:p>
            <a:pPr lvl="1">
              <a:lnSpc>
                <a:spcPct val="120000"/>
              </a:lnSpc>
            </a:pPr>
            <a:r>
              <a:rPr lang="fa-IR" sz="1600" dirty="0"/>
              <a:t>تبصره 2:  مصوبات کمیته با امضای تمامی اعضا دارای اعتبار است .</a:t>
            </a:r>
          </a:p>
          <a:p>
            <a:pPr lvl="1">
              <a:lnSpc>
                <a:spcPct val="120000"/>
              </a:lnSpc>
            </a:pPr>
            <a:r>
              <a:rPr lang="fa-IR" sz="1600" dirty="0"/>
              <a:t>تبصره 3: حق امضاء اعضاء کمیته قابل تفويض به غير نيست.</a:t>
            </a:r>
          </a:p>
          <a:p>
            <a:pPr lvl="1">
              <a:lnSpc>
                <a:spcPct val="120000"/>
              </a:lnSpc>
            </a:pPr>
            <a:r>
              <a:rPr lang="fa-IR" sz="1600" dirty="0"/>
              <a:t>تبصره4: ابلاغ اعضای کمیته توسط رئیس دانشگاه /دانشکده /موسسه صادر می گردد.</a:t>
            </a:r>
          </a:p>
        </p:txBody>
      </p:sp>
    </p:spTree>
    <p:extLst>
      <p:ext uri="{BB962C8B-B14F-4D97-AF65-F5344CB8AC3E}">
        <p14:creationId xmlns="" xmlns:p14="http://schemas.microsoft.com/office/powerpoint/2010/main" val="240685391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سه - ارکان</a:t>
            </a:r>
            <a:endParaRPr lang="en-US" dirty="0"/>
          </a:p>
        </p:txBody>
      </p:sp>
      <p:sp>
        <p:nvSpPr>
          <p:cNvPr id="3" name="Content Placeholder 2"/>
          <p:cNvSpPr>
            <a:spLocks noGrp="1"/>
          </p:cNvSpPr>
          <p:nvPr>
            <p:ph idx="1"/>
          </p:nvPr>
        </p:nvSpPr>
        <p:spPr>
          <a:xfrm>
            <a:off x="333829" y="1572768"/>
            <a:ext cx="11379200" cy="4604195"/>
          </a:xfrm>
        </p:spPr>
        <p:txBody>
          <a:bodyPr>
            <a:normAutofit lnSpcReduction="10000"/>
          </a:bodyPr>
          <a:lstStyle/>
          <a:p>
            <a:pPr>
              <a:lnSpc>
                <a:spcPct val="150000"/>
              </a:lnSpc>
            </a:pPr>
            <a:r>
              <a:rPr lang="fa-IR" sz="1600" dirty="0">
                <a:solidFill>
                  <a:srgbClr val="FF0000"/>
                </a:solidFill>
              </a:rPr>
              <a:t>ماده 36-</a:t>
            </a:r>
            <a:r>
              <a:rPr lang="fa-IR" sz="1600" dirty="0"/>
              <a:t> </a:t>
            </a:r>
            <a:r>
              <a:rPr lang="fa-IR" sz="1600" dirty="0">
                <a:solidFill>
                  <a:srgbClr val="FF0000"/>
                </a:solidFill>
              </a:rPr>
              <a:t>وظايف کمیته  مهندسی مشاغل عبارت است از:</a:t>
            </a:r>
          </a:p>
          <a:p>
            <a:pPr>
              <a:lnSpc>
                <a:spcPct val="150000"/>
              </a:lnSpc>
            </a:pPr>
            <a:r>
              <a:rPr lang="fa-IR" sz="1600" dirty="0" smtClean="0"/>
              <a:t>1.تشخيص </a:t>
            </a:r>
            <a:r>
              <a:rPr lang="fa-IR" sz="1600" dirty="0"/>
              <a:t>تجربه بر اساس مستندات و مقررات مورد عمل.</a:t>
            </a:r>
          </a:p>
          <a:p>
            <a:pPr>
              <a:lnSpc>
                <a:spcPct val="150000"/>
              </a:lnSpc>
            </a:pPr>
            <a:r>
              <a:rPr lang="fa-IR" sz="1600" dirty="0" smtClean="0"/>
              <a:t>2.تشخیص </a:t>
            </a:r>
            <a:r>
              <a:rPr lang="fa-IR" sz="1600" dirty="0"/>
              <a:t>شرايط تصدي و احراز پست های کارمندان رسمي، پيماني و قراردادي.</a:t>
            </a:r>
          </a:p>
          <a:p>
            <a:pPr>
              <a:lnSpc>
                <a:spcPct val="150000"/>
              </a:lnSpc>
            </a:pPr>
            <a:r>
              <a:rPr lang="fa-IR" sz="1600" dirty="0"/>
              <a:t>3</a:t>
            </a:r>
            <a:r>
              <a:rPr lang="fa-IR" sz="1600" dirty="0" smtClean="0"/>
              <a:t>. </a:t>
            </a:r>
            <a:r>
              <a:rPr lang="fa-IR" sz="1600" dirty="0"/>
              <a:t>انطباق هرگونه بکارگیری نیروی انسانی با شرايط و ضوابط مهندسی مشاغل.</a:t>
            </a:r>
          </a:p>
          <a:p>
            <a:pPr>
              <a:lnSpc>
                <a:spcPct val="150000"/>
              </a:lnSpc>
            </a:pPr>
            <a:r>
              <a:rPr lang="fa-IR" sz="1600" dirty="0" smtClean="0"/>
              <a:t>4.انجام </a:t>
            </a:r>
            <a:r>
              <a:rPr lang="fa-IR" sz="1600" dirty="0"/>
              <a:t>امور مربوط به انتصابات، احتساب مدرک تحصیلی، ارتقاء طبقه و رتبه و احتساب سنوات غیردولتی کارمندان مطابق با قوانين و ضوابط مورد عمل.</a:t>
            </a:r>
          </a:p>
          <a:p>
            <a:pPr>
              <a:lnSpc>
                <a:spcPct val="150000"/>
              </a:lnSpc>
            </a:pPr>
            <a:r>
              <a:rPr lang="fa-IR" sz="1600" dirty="0" smtClean="0"/>
              <a:t>5.نظارت </a:t>
            </a:r>
            <a:r>
              <a:rPr lang="fa-IR" sz="1600" dirty="0"/>
              <a:t>بر حسن اجراي قوانين و مقررات مربوط به مهندسي مشاغل.</a:t>
            </a:r>
          </a:p>
          <a:p>
            <a:pPr>
              <a:lnSpc>
                <a:spcPct val="150000"/>
              </a:lnSpc>
            </a:pPr>
            <a:r>
              <a:rPr lang="fa-IR" sz="1600" dirty="0" smtClean="0"/>
              <a:t>6.ارائه </a:t>
            </a:r>
            <a:r>
              <a:rPr lang="fa-IR" sz="1600" dirty="0"/>
              <a:t>پيشنهادهاي لازم در زمينة اصلاح طرح طبقه بندی مشاغل به مرکز توسعه مديريت و تحول اداري وزارت به منظور جاري نگهداشتن طرح‌ها و انطباق آن با نيازهاي استخدامي دانشگاه/دانشکده/مؤسسه.</a:t>
            </a:r>
          </a:p>
          <a:p>
            <a:pPr>
              <a:lnSpc>
                <a:spcPct val="150000"/>
              </a:lnSpc>
            </a:pPr>
            <a:endParaRPr lang="fa-IR" sz="1600" dirty="0" smtClean="0"/>
          </a:p>
          <a:p>
            <a:pPr>
              <a:lnSpc>
                <a:spcPct val="150000"/>
              </a:lnSpc>
            </a:pPr>
            <a:r>
              <a:rPr lang="fa-IR" sz="1600" dirty="0" smtClean="0"/>
              <a:t>تبصره</a:t>
            </a:r>
            <a:r>
              <a:rPr lang="fa-IR" sz="1600" dirty="0"/>
              <a:t>: ضمانت حسن اجرای مصوبات کمیته برعهده معاون توسعه مدیریت ومنابع دانشگاه /دانشکده /موسسه می باشد.</a:t>
            </a:r>
          </a:p>
        </p:txBody>
      </p:sp>
    </p:spTree>
    <p:extLst>
      <p:ext uri="{BB962C8B-B14F-4D97-AF65-F5344CB8AC3E}">
        <p14:creationId xmlns="" xmlns:p14="http://schemas.microsoft.com/office/powerpoint/2010/main" val="18047568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سه - ارکان</a:t>
            </a:r>
            <a:endParaRPr lang="en-US" dirty="0"/>
          </a:p>
        </p:txBody>
      </p:sp>
      <p:sp>
        <p:nvSpPr>
          <p:cNvPr id="3" name="Content Placeholder 2"/>
          <p:cNvSpPr>
            <a:spLocks noGrp="1"/>
          </p:cNvSpPr>
          <p:nvPr>
            <p:ph idx="1"/>
          </p:nvPr>
        </p:nvSpPr>
        <p:spPr>
          <a:xfrm>
            <a:off x="333829" y="1391478"/>
            <a:ext cx="11524342" cy="5343151"/>
          </a:xfrm>
        </p:spPr>
        <p:txBody>
          <a:bodyPr>
            <a:normAutofit/>
          </a:bodyPr>
          <a:lstStyle/>
          <a:p>
            <a:pPr algn="just">
              <a:lnSpc>
                <a:spcPct val="150000"/>
              </a:lnSpc>
            </a:pPr>
            <a:r>
              <a:rPr lang="ar-SA" sz="1600" dirty="0"/>
              <a:t>ماده 37- </a:t>
            </a:r>
            <a:r>
              <a:rPr lang="fa-IR" sz="1600" dirty="0"/>
              <a:t>به منظور جلوگيري از تمرکز امور و تسريع در انجام کارها، با تشخيص کمیته مهندسی مشاغل دانشگاه/دانشکده/موسسه، کمیته ای تحت عنوان کمیته فرعی مهندسی مشاغل در واحدهاي تابعه دانشگاه/دانشکده/موسسه‌ با ترکيب زير تشکيل مي‌گردد</a:t>
            </a:r>
            <a:r>
              <a:rPr lang="fa-IR" sz="1600" dirty="0" smtClean="0"/>
              <a:t>.</a:t>
            </a:r>
          </a:p>
          <a:p>
            <a:pPr algn="just">
              <a:lnSpc>
                <a:spcPct val="150000"/>
              </a:lnSpc>
            </a:pPr>
            <a:endParaRPr lang="en-US" sz="100" dirty="0" smtClean="0"/>
          </a:p>
          <a:p>
            <a:pPr lvl="1" algn="just">
              <a:lnSpc>
                <a:spcPct val="150000"/>
              </a:lnSpc>
            </a:pPr>
            <a:r>
              <a:rPr lang="fa-IR" sz="1600" dirty="0" smtClean="0"/>
              <a:t>1)بالاترين </a:t>
            </a:r>
            <a:r>
              <a:rPr lang="fa-IR" sz="1600" dirty="0"/>
              <a:t>مقام اجرايي واحد سازمانی (رئيس کمیته)</a:t>
            </a:r>
            <a:endParaRPr lang="en-US" sz="1600" dirty="0"/>
          </a:p>
          <a:p>
            <a:pPr lvl="1" algn="just">
              <a:lnSpc>
                <a:spcPct val="150000"/>
              </a:lnSpc>
            </a:pPr>
            <a:r>
              <a:rPr lang="fa-IR" sz="1600" dirty="0" smtClean="0">
                <a:solidFill>
                  <a:srgbClr val="FF0000"/>
                </a:solidFill>
              </a:rPr>
              <a:t>2)رئیس </a:t>
            </a:r>
            <a:r>
              <a:rPr lang="fa-IR" sz="1600" dirty="0">
                <a:solidFill>
                  <a:srgbClr val="FF0000"/>
                </a:solidFill>
              </a:rPr>
              <a:t>اداره منابع انسانی یا عناوین مشابه  (دبير کمیته</a:t>
            </a:r>
            <a:r>
              <a:rPr lang="fa-IR" sz="1600" dirty="0"/>
              <a:t>)</a:t>
            </a:r>
            <a:endParaRPr lang="en-US" sz="1600" dirty="0"/>
          </a:p>
          <a:p>
            <a:pPr lvl="1" algn="just">
              <a:lnSpc>
                <a:spcPct val="150000"/>
              </a:lnSpc>
            </a:pPr>
            <a:r>
              <a:rPr lang="fa-IR" sz="1600" dirty="0" smtClean="0"/>
              <a:t>3)نماينده </a:t>
            </a:r>
            <a:r>
              <a:rPr lang="fa-IR" sz="1600" dirty="0"/>
              <a:t>واحد مهندسی مشاغل دانشگاه/دانشکده/موسسه (عضوکمیته)</a:t>
            </a:r>
            <a:endParaRPr lang="en-US" sz="1600" dirty="0"/>
          </a:p>
          <a:p>
            <a:pPr lvl="1" algn="just">
              <a:lnSpc>
                <a:spcPct val="150000"/>
              </a:lnSpc>
            </a:pPr>
            <a:r>
              <a:rPr lang="fa-IR" sz="1600" dirty="0" smtClean="0">
                <a:solidFill>
                  <a:srgbClr val="FF0000"/>
                </a:solidFill>
              </a:rPr>
              <a:t>4)کارشناس </a:t>
            </a:r>
            <a:r>
              <a:rPr lang="fa-IR" sz="1600" dirty="0">
                <a:solidFill>
                  <a:srgbClr val="FF0000"/>
                </a:solidFill>
              </a:rPr>
              <a:t>مدیریت توسعه سازمان یا عناوین مشابه (مسئول کارگزيني واحد/کارگزین) (عضوکمیته</a:t>
            </a:r>
            <a:r>
              <a:rPr lang="fa-IR" sz="1600" dirty="0" smtClean="0">
                <a:solidFill>
                  <a:srgbClr val="FF0000"/>
                </a:solidFill>
              </a:rPr>
              <a:t>)</a:t>
            </a:r>
          </a:p>
          <a:p>
            <a:pPr lvl="0" algn="just">
              <a:lnSpc>
                <a:spcPct val="150000"/>
              </a:lnSpc>
            </a:pPr>
            <a:endParaRPr lang="en-US" sz="200" dirty="0" smtClean="0"/>
          </a:p>
          <a:p>
            <a:pPr algn="just">
              <a:lnSpc>
                <a:spcPct val="150000"/>
              </a:lnSpc>
            </a:pPr>
            <a:r>
              <a:rPr lang="ar-SA" sz="1600" dirty="0" smtClean="0"/>
              <a:t>ماده </a:t>
            </a:r>
            <a:r>
              <a:rPr lang="ar-SA" sz="1600" dirty="0"/>
              <a:t>38- تشخيص تشکيل، تعيين حدود وظايف و نحوه نظارت بر عملکرد کمیته فرعی در واحدهاي تابعه با تأييد و تصويب کمیته مهندسی  مشاغل دانشگاه/دانشکده/موسسه است</a:t>
            </a:r>
            <a:r>
              <a:rPr lang="ar-SA" sz="1600" dirty="0" smtClean="0"/>
              <a:t>.</a:t>
            </a:r>
            <a:endParaRPr lang="fa-IR" sz="1600" dirty="0" smtClean="0"/>
          </a:p>
          <a:p>
            <a:pPr algn="just">
              <a:lnSpc>
                <a:spcPct val="150000"/>
              </a:lnSpc>
            </a:pPr>
            <a:endParaRPr lang="en-US" sz="700" dirty="0"/>
          </a:p>
          <a:p>
            <a:pPr algn="just">
              <a:lnSpc>
                <a:spcPct val="150000"/>
              </a:lnSpc>
            </a:pPr>
            <a:r>
              <a:rPr lang="ar-SA" sz="1600" dirty="0"/>
              <a:t>ماده 39- صدور ابلاغ اعضاي کمیته فرعی واحدهاي تابعه به عهده رئيس کمیته مهندسی مشاغل دانشگاه/دانشکده/موسسه می باشد.</a:t>
            </a:r>
            <a:endParaRPr lang="en-US" sz="1600" dirty="0"/>
          </a:p>
        </p:txBody>
      </p:sp>
    </p:spTree>
    <p:extLst>
      <p:ext uri="{BB962C8B-B14F-4D97-AF65-F5344CB8AC3E}">
        <p14:creationId xmlns="" xmlns:p14="http://schemas.microsoft.com/office/powerpoint/2010/main" val="25388305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sp>
        <p:nvSpPr>
          <p:cNvPr id="4" name="Rectangle 3"/>
          <p:cNvSpPr/>
          <p:nvPr/>
        </p:nvSpPr>
        <p:spPr>
          <a:xfrm>
            <a:off x="1987608" y="1839594"/>
            <a:ext cx="7664392" cy="769441"/>
          </a:xfrm>
          <a:prstGeom prst="rect">
            <a:avLst/>
          </a:prstGeom>
        </p:spPr>
        <p:txBody>
          <a:bodyPr wrap="square">
            <a:spAutoFit/>
          </a:bodyPr>
          <a:lstStyle/>
          <a:p>
            <a:pPr algn="ctr"/>
            <a:r>
              <a:rPr lang="fa-IR" sz="4400" u="sng" dirty="0">
                <a:solidFill>
                  <a:prstClr val="black"/>
                </a:solidFill>
                <a:latin typeface="Calibri Light" panose="020F0302020204030204"/>
                <a:cs typeface="B Titr" panose="00000700000000000000" pitchFamily="2" charset="-78"/>
              </a:rPr>
              <a:t>فصل چهار - ضوابط اجرائی کلی</a:t>
            </a:r>
            <a:endParaRPr lang="en-US" dirty="0"/>
          </a:p>
        </p:txBody>
      </p:sp>
    </p:spTree>
    <p:extLst>
      <p:ext uri="{BB962C8B-B14F-4D97-AF65-F5344CB8AC3E}">
        <p14:creationId xmlns="" xmlns:p14="http://schemas.microsoft.com/office/powerpoint/2010/main" val="42433837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فصل چهار </a:t>
            </a:r>
            <a:r>
              <a:rPr lang="fa-IR" dirty="0"/>
              <a:t>- ضوابط اجرائی </a:t>
            </a:r>
            <a:r>
              <a:rPr lang="fa-IR" dirty="0" smtClean="0"/>
              <a:t>کلی</a:t>
            </a:r>
            <a:r>
              <a:rPr lang="fa-IR" u="none" dirty="0" smtClean="0"/>
              <a:t>                  </a:t>
            </a:r>
            <a:r>
              <a:rPr lang="fa-IR" u="none" dirty="0" smtClean="0">
                <a:solidFill>
                  <a:srgbClr val="FF0000"/>
                </a:solidFill>
              </a:rPr>
              <a:t> جدید</a:t>
            </a:r>
            <a:endParaRPr lang="en-US" u="none" dirty="0">
              <a:solidFill>
                <a:srgbClr val="FF0000"/>
              </a:solidFill>
            </a:endParaRPr>
          </a:p>
        </p:txBody>
      </p:sp>
      <p:sp>
        <p:nvSpPr>
          <p:cNvPr id="3" name="Content Placeholder 2"/>
          <p:cNvSpPr>
            <a:spLocks noGrp="1"/>
          </p:cNvSpPr>
          <p:nvPr>
            <p:ph idx="1"/>
          </p:nvPr>
        </p:nvSpPr>
        <p:spPr>
          <a:xfrm>
            <a:off x="391887" y="1255776"/>
            <a:ext cx="11248570" cy="5348224"/>
          </a:xfrm>
        </p:spPr>
        <p:txBody>
          <a:bodyPr>
            <a:normAutofit/>
          </a:bodyPr>
          <a:lstStyle/>
          <a:p>
            <a:pPr algn="just"/>
            <a:r>
              <a:rPr lang="fa-IR" sz="1600" dirty="0"/>
              <a:t>ماده 40- معيارهاي مورد عمل براي محاسبه تجربه قابل‌ قبول مجموع رديف‌هاي زير خواهد بود: </a:t>
            </a:r>
            <a:endParaRPr lang="fa-IR" sz="1600" dirty="0" smtClean="0"/>
          </a:p>
          <a:p>
            <a:pPr algn="just"/>
            <a:endParaRPr lang="fa-IR" sz="1600" dirty="0"/>
          </a:p>
          <a:p>
            <a:pPr algn="just"/>
            <a:r>
              <a:rPr lang="fa-IR" sz="1600" dirty="0" smtClean="0"/>
              <a:t>1.کليه </a:t>
            </a:r>
            <a:r>
              <a:rPr lang="fa-IR" sz="1600" dirty="0"/>
              <a:t>خدمات انجام شده در شغل مربوط و مشابه با پست مورد تصدي.</a:t>
            </a:r>
          </a:p>
          <a:p>
            <a:pPr algn="just"/>
            <a:r>
              <a:rPr lang="fa-IR" sz="1600" dirty="0" smtClean="0"/>
              <a:t>2.کلیه </a:t>
            </a:r>
            <a:r>
              <a:rPr lang="fa-IR" sz="1600" dirty="0"/>
              <a:t>سوابق خصوصی تایید شده توسط کمیته مهندسی مشاغل مطابق مفاد این آیین نامه .</a:t>
            </a:r>
          </a:p>
          <a:p>
            <a:pPr algn="just"/>
            <a:r>
              <a:rPr lang="fa-IR" sz="1600" dirty="0" smtClean="0"/>
              <a:t>3.مدت </a:t>
            </a:r>
            <a:r>
              <a:rPr lang="fa-IR" sz="1600" dirty="0"/>
              <a:t>خدمت وظیفه عمومی و طرح مشمولین قانون خدمات پزشکان و پیراپزشکان</a:t>
            </a:r>
            <a:r>
              <a:rPr lang="fa-IR" sz="1600" dirty="0" smtClean="0"/>
              <a:t>.</a:t>
            </a:r>
          </a:p>
          <a:p>
            <a:pPr algn="just"/>
            <a:endParaRPr lang="fa-IR" sz="1600" dirty="0"/>
          </a:p>
          <a:p>
            <a:pPr algn="just"/>
            <a:r>
              <a:rPr lang="fa-IR" sz="1600" dirty="0"/>
              <a:t>ماده 41- تعیین تجربه مربوط و مشابه / غیر مربوط به شرح ذیل می باشد:</a:t>
            </a:r>
          </a:p>
          <a:p>
            <a:pPr algn="just"/>
            <a:endParaRPr lang="fa-IR" sz="1600" dirty="0"/>
          </a:p>
          <a:p>
            <a:pPr algn="just">
              <a:lnSpc>
                <a:spcPct val="100000"/>
              </a:lnSpc>
            </a:pPr>
            <a:r>
              <a:rPr lang="fa-IR" sz="1600" dirty="0" smtClean="0"/>
              <a:t>الف</a:t>
            </a:r>
            <a:r>
              <a:rPr lang="fa-IR" sz="1600" dirty="0"/>
              <a:t>: تجربه در هر یک از مشاغل بهداشتی درمانی برای کلیه مشاغل این رسته به جز مشاغل کارشناس تجهیزات پزشکی، کارآزمای کارآفرینی سلامت، دامپزشک، کاردان دامپزشکی، کارشناس پیشگیری و مبارزه با بیماری های دامی مربوط و مشابه می باشد. </a:t>
            </a:r>
            <a:endParaRPr lang="fa-IR" sz="1600" dirty="0" smtClean="0"/>
          </a:p>
          <a:p>
            <a:pPr algn="just"/>
            <a:endParaRPr lang="fa-IR" sz="1600" dirty="0"/>
          </a:p>
          <a:p>
            <a:pPr algn="just">
              <a:lnSpc>
                <a:spcPct val="100000"/>
              </a:lnSpc>
            </a:pPr>
            <a:r>
              <a:rPr lang="fa-IR" sz="1600" dirty="0" smtClean="0"/>
              <a:t>ب </a:t>
            </a:r>
            <a:r>
              <a:rPr lang="fa-IR" sz="1600" dirty="0"/>
              <a:t>: تجربه در هریک از مشاغل بهداشتی درمانی برای سایر رسته ها غیرمربوط می باشد.لیکن تجربه مشاغل رسته بهداشتی درمانی جهت مشاغل بازرس، مشاور ، کارشناس امور پژوهشی مربوط و مشابه تلقی می گردد</a:t>
            </a:r>
            <a:r>
              <a:rPr lang="fa-IR" sz="1600" dirty="0" smtClean="0"/>
              <a:t>.</a:t>
            </a:r>
          </a:p>
          <a:p>
            <a:pPr algn="just"/>
            <a:endParaRPr lang="fa-IR" sz="1600" dirty="0"/>
          </a:p>
          <a:p>
            <a:pPr algn="just"/>
            <a:r>
              <a:rPr lang="fa-IR" sz="1600" dirty="0"/>
              <a:t>ج: تجربه کارشناس تجهیزات پزشکی برای رسته فنی مهندسی مربوط و مشابه تلقی می گردد.</a:t>
            </a:r>
          </a:p>
        </p:txBody>
      </p:sp>
    </p:spTree>
    <p:extLst>
      <p:ext uri="{BB962C8B-B14F-4D97-AF65-F5344CB8AC3E}">
        <p14:creationId xmlns="" xmlns:p14="http://schemas.microsoft.com/office/powerpoint/2010/main" val="1529173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فصل چهار </a:t>
            </a:r>
            <a:r>
              <a:rPr lang="fa-IR" dirty="0"/>
              <a:t>- ضوابط اجرائی </a:t>
            </a:r>
            <a:r>
              <a:rPr lang="fa-IR" dirty="0" smtClean="0"/>
              <a:t>کلی</a:t>
            </a:r>
            <a:endParaRPr lang="en-US" dirty="0"/>
          </a:p>
        </p:txBody>
      </p:sp>
      <p:sp>
        <p:nvSpPr>
          <p:cNvPr id="3" name="Content Placeholder 2"/>
          <p:cNvSpPr>
            <a:spLocks noGrp="1"/>
          </p:cNvSpPr>
          <p:nvPr>
            <p:ph idx="1"/>
          </p:nvPr>
        </p:nvSpPr>
        <p:spPr>
          <a:xfrm>
            <a:off x="391886" y="1391477"/>
            <a:ext cx="11582399" cy="5589893"/>
          </a:xfrm>
        </p:spPr>
        <p:txBody>
          <a:bodyPr>
            <a:normAutofit/>
          </a:bodyPr>
          <a:lstStyle/>
          <a:p>
            <a:pPr algn="just"/>
            <a:r>
              <a:rPr lang="ar-SA" sz="1600" dirty="0"/>
              <a:t>د: تجربه در هر یک از مشاغل رسته های آموزشی- فرهنگی، اداری- مالی، امور اجتماعی  </a:t>
            </a:r>
            <a:r>
              <a:rPr lang="ar-SA" sz="1600" u="sng" dirty="0"/>
              <a:t>با رعایت شرایط احراز</a:t>
            </a:r>
            <a:r>
              <a:rPr lang="ar-SA" sz="1600" dirty="0"/>
              <a:t>، بعنوان تجربه مشابه محسوب می گردند</a:t>
            </a:r>
            <a:r>
              <a:rPr lang="ar-SA" sz="1600" dirty="0" smtClean="0"/>
              <a:t>.</a:t>
            </a:r>
            <a:endParaRPr lang="fa-IR" sz="1600" dirty="0" smtClean="0"/>
          </a:p>
          <a:p>
            <a:pPr algn="just"/>
            <a:endParaRPr lang="en-US" sz="1600" dirty="0"/>
          </a:p>
          <a:p>
            <a:pPr algn="just"/>
            <a:r>
              <a:rPr lang="ar-SA" sz="1600" dirty="0"/>
              <a:t>  ه : تجربه در هریک از مشاغل رسته فنی مهندسی </a:t>
            </a:r>
            <a:r>
              <a:rPr lang="ar-SA" sz="1600" u="sng" dirty="0"/>
              <a:t>با رعایت شرایط احراز، </a:t>
            </a:r>
            <a:r>
              <a:rPr lang="ar-SA" sz="1600" dirty="0"/>
              <a:t>برای کلیه مشاغل فنی مهندسی مربوط و مشابه و برای سایر رسته ها غیرمربوط می باشد</a:t>
            </a:r>
            <a:r>
              <a:rPr lang="ar-SA" sz="1600" dirty="0" smtClean="0"/>
              <a:t>.</a:t>
            </a:r>
            <a:endParaRPr lang="fa-IR" sz="1600" dirty="0" smtClean="0"/>
          </a:p>
          <a:p>
            <a:pPr algn="just"/>
            <a:endParaRPr lang="en-US" sz="1600" dirty="0"/>
          </a:p>
          <a:p>
            <a:pPr algn="just"/>
            <a:r>
              <a:rPr lang="ar-SA" sz="1600" dirty="0"/>
              <a:t>  و: تجربه در هریک از مشاغل رسته فناوری اطلاعات </a:t>
            </a:r>
            <a:r>
              <a:rPr lang="ar-SA" sz="1600" u="sng" dirty="0"/>
              <a:t>با رعایت شرایط احراز، </a:t>
            </a:r>
            <a:r>
              <a:rPr lang="ar-SA" sz="1600" dirty="0"/>
              <a:t>برای کلیه مشاغل همان رسته مربوط و مشابه و برای سایر رسته ها غیرمربوط می باشد</a:t>
            </a:r>
            <a:r>
              <a:rPr lang="ar-SA" sz="1600" dirty="0" smtClean="0"/>
              <a:t>.</a:t>
            </a:r>
            <a:endParaRPr lang="fa-IR" sz="1600" dirty="0" smtClean="0"/>
          </a:p>
          <a:p>
            <a:pPr algn="just"/>
            <a:endParaRPr lang="en-US" sz="1600" dirty="0"/>
          </a:p>
          <a:p>
            <a:pPr algn="just"/>
            <a:r>
              <a:rPr lang="ar-SA" sz="1600" dirty="0"/>
              <a:t>ض : تجربه در هریک از مشاغل رسته خدمات برای کلیه مشاغل رسته مذکور مربوط و مشابه می باشد و برای سایر رسته ها غیر مربوط می باشد.تجربه شغل نگهبان جهت مشاغل حراست مربوط و مشابه تلقی می گردد</a:t>
            </a:r>
            <a:r>
              <a:rPr lang="ar-SA" sz="1600" dirty="0" smtClean="0"/>
              <a:t>.</a:t>
            </a:r>
            <a:endParaRPr lang="fa-IR" sz="1600" dirty="0" smtClean="0"/>
          </a:p>
          <a:p>
            <a:pPr algn="just"/>
            <a:endParaRPr lang="en-US" sz="1600" dirty="0"/>
          </a:p>
          <a:p>
            <a:pPr algn="just"/>
            <a:r>
              <a:rPr lang="ar-SA" sz="1600" dirty="0"/>
              <a:t>ی: تجربه ماموریت آموزشی کارکنان به عنوان تجربه غیرمربوط تلقی می گردد مگر جهت ایثارگران مشمول </a:t>
            </a:r>
            <a:endParaRPr lang="fa-IR" sz="1600" dirty="0" smtClean="0"/>
          </a:p>
          <a:p>
            <a:pPr algn="just"/>
            <a:endParaRPr lang="en-US" sz="1600" dirty="0"/>
          </a:p>
          <a:p>
            <a:pPr algn="just">
              <a:lnSpc>
                <a:spcPct val="150000"/>
              </a:lnSpc>
            </a:pPr>
            <a:r>
              <a:rPr lang="ar-SA" sz="1600" dirty="0">
                <a:cs typeface="B Titr" pitchFamily="2" charset="-78"/>
              </a:rPr>
              <a:t>ماده 42 - چنانچه کارمند درخواست تغییر عنوان به مشاغل غیرمربوط مطابق قوانین داشته باشد، پس از تغییر عنوان شغلی، در همان طبقه و رتبه استحقاقی مندرج در حکم کارگزینی باقی مانده و ارتقا طبقه و رتبه بعدی، معادل اشتغال در شغل جدید از سنوات غیر مرتبط قابل احتساب است .</a:t>
            </a:r>
            <a:endParaRPr lang="en-US" sz="1600" dirty="0">
              <a:cs typeface="B Titr" pitchFamily="2" charset="-78"/>
            </a:endParaRPr>
          </a:p>
        </p:txBody>
      </p:sp>
    </p:spTree>
    <p:extLst>
      <p:ext uri="{BB962C8B-B14F-4D97-AF65-F5344CB8AC3E}">
        <p14:creationId xmlns="" xmlns:p14="http://schemas.microsoft.com/office/powerpoint/2010/main" val="41897634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فصل چهار </a:t>
            </a:r>
            <a:r>
              <a:rPr lang="fa-IR" dirty="0"/>
              <a:t>- ضوابط اجرائی </a:t>
            </a:r>
            <a:r>
              <a:rPr lang="fa-IR" dirty="0" smtClean="0"/>
              <a:t>کلی</a:t>
            </a:r>
            <a:endParaRPr lang="en-US" dirty="0"/>
          </a:p>
        </p:txBody>
      </p:sp>
      <p:sp>
        <p:nvSpPr>
          <p:cNvPr id="3" name="Content Placeholder 2"/>
          <p:cNvSpPr>
            <a:spLocks noGrp="1"/>
          </p:cNvSpPr>
          <p:nvPr>
            <p:ph idx="1"/>
          </p:nvPr>
        </p:nvSpPr>
        <p:spPr>
          <a:xfrm>
            <a:off x="391887" y="1391478"/>
            <a:ext cx="11248570" cy="5256065"/>
          </a:xfrm>
        </p:spPr>
        <p:txBody>
          <a:bodyPr>
            <a:normAutofit/>
          </a:bodyPr>
          <a:lstStyle/>
          <a:p>
            <a:endParaRPr lang="fa-IR" sz="1600" dirty="0" smtClean="0"/>
          </a:p>
          <a:p>
            <a:r>
              <a:rPr lang="ar-SA" sz="1600" dirty="0" smtClean="0"/>
              <a:t>ماده </a:t>
            </a:r>
            <a:r>
              <a:rPr lang="ar-SA" sz="1600" dirty="0"/>
              <a:t>43- موارد زیر در سوابق شغلی کارمند، بعنوان تجربه، محسوب نمی گردد:</a:t>
            </a:r>
            <a:endParaRPr lang="en-US" sz="1600" dirty="0"/>
          </a:p>
          <a:p>
            <a:pPr lvl="1"/>
            <a:r>
              <a:rPr lang="ar-SA" sz="1600" dirty="0"/>
              <a:t>ایام آمادگي به خدمت</a:t>
            </a:r>
            <a:endParaRPr lang="en-US" sz="1600" dirty="0"/>
          </a:p>
          <a:p>
            <a:pPr lvl="1"/>
            <a:r>
              <a:rPr lang="ar-SA" sz="1600" dirty="0"/>
              <a:t>ايام تعليق</a:t>
            </a:r>
            <a:endParaRPr lang="en-US" sz="1600" dirty="0"/>
          </a:p>
          <a:p>
            <a:pPr lvl="1"/>
            <a:r>
              <a:rPr lang="ar-SA" sz="1600" dirty="0"/>
              <a:t>ايام بازنشستگي</a:t>
            </a:r>
            <a:endParaRPr lang="en-US" sz="1600" dirty="0"/>
          </a:p>
          <a:p>
            <a:pPr lvl="1"/>
            <a:r>
              <a:rPr lang="ar-SA" sz="1600" dirty="0"/>
              <a:t>ايام انفصال موقت</a:t>
            </a:r>
            <a:endParaRPr lang="en-US" sz="1600" dirty="0"/>
          </a:p>
          <a:p>
            <a:pPr lvl="1"/>
            <a:r>
              <a:rPr lang="ar-SA" sz="1600" dirty="0"/>
              <a:t>ايام مرخصي بدون حقوق</a:t>
            </a:r>
            <a:endParaRPr lang="en-US" sz="1600" dirty="0"/>
          </a:p>
          <a:p>
            <a:pPr lvl="1"/>
            <a:r>
              <a:rPr lang="ar-SA" sz="1600" dirty="0"/>
              <a:t>ايام غيبت </a:t>
            </a:r>
            <a:endParaRPr lang="en-US" sz="1600" dirty="0"/>
          </a:p>
          <a:p>
            <a:endParaRPr lang="fa-IR" sz="1600" dirty="0" smtClean="0"/>
          </a:p>
          <a:p>
            <a:r>
              <a:rPr lang="ar-SA" sz="1600" dirty="0" smtClean="0"/>
              <a:t>تبصره</a:t>
            </a:r>
            <a:r>
              <a:rPr lang="ar-SA" sz="1600" dirty="0"/>
              <a:t>: کل مدت مرخصی زایمان، استعلاجی و صعب العلاج به عنوان تجربه مربوط قابل احتساب خواهد بود </a:t>
            </a:r>
            <a:r>
              <a:rPr lang="fa-IR" sz="1600" dirty="0"/>
              <a:t>و </a:t>
            </a:r>
            <a:r>
              <a:rPr lang="fa-IR" sz="1600" dirty="0">
                <a:solidFill>
                  <a:srgbClr val="FF0000"/>
                </a:solidFill>
                <a:cs typeface="B Titr" pitchFamily="2" charset="-78"/>
              </a:rPr>
              <a:t>در نقاط محروم مدت مرخصی مذکور، دوبرابر محاسبه نمی گردد</a:t>
            </a:r>
            <a:r>
              <a:rPr lang="fa-IR" sz="1600" dirty="0" smtClean="0">
                <a:solidFill>
                  <a:srgbClr val="FF0000"/>
                </a:solidFill>
                <a:cs typeface="B Titr" pitchFamily="2" charset="-78"/>
              </a:rPr>
              <a:t>.</a:t>
            </a:r>
          </a:p>
          <a:p>
            <a:endParaRPr lang="en-US" sz="1600" dirty="0"/>
          </a:p>
        </p:txBody>
      </p:sp>
    </p:spTree>
    <p:extLst>
      <p:ext uri="{BB962C8B-B14F-4D97-AF65-F5344CB8AC3E}">
        <p14:creationId xmlns="" xmlns:p14="http://schemas.microsoft.com/office/powerpoint/2010/main" val="265941595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sp>
        <p:nvSpPr>
          <p:cNvPr id="4" name="Rectangle 3"/>
          <p:cNvSpPr/>
          <p:nvPr/>
        </p:nvSpPr>
        <p:spPr>
          <a:xfrm>
            <a:off x="3410008" y="1839594"/>
            <a:ext cx="5371983" cy="769441"/>
          </a:xfrm>
          <a:prstGeom prst="rect">
            <a:avLst/>
          </a:prstGeom>
        </p:spPr>
        <p:txBody>
          <a:bodyPr wrap="none">
            <a:spAutoFit/>
          </a:bodyPr>
          <a:lstStyle/>
          <a:p>
            <a:r>
              <a:rPr lang="fa-IR" sz="4400" u="sng" dirty="0">
                <a:solidFill>
                  <a:prstClr val="black"/>
                </a:solidFill>
                <a:latin typeface="Calibri Light" panose="020F0302020204030204"/>
                <a:cs typeface="B Titr" panose="00000700000000000000" pitchFamily="2" charset="-78"/>
              </a:rPr>
              <a:t>فصل اول: تعاریف و مفاهیم</a:t>
            </a:r>
            <a:endParaRPr lang="en-US" dirty="0"/>
          </a:p>
        </p:txBody>
      </p:sp>
    </p:spTree>
    <p:extLst>
      <p:ext uri="{BB962C8B-B14F-4D97-AF65-F5344CB8AC3E}">
        <p14:creationId xmlns="" xmlns:p14="http://schemas.microsoft.com/office/powerpoint/2010/main" val="139005102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فصل چهار </a:t>
            </a:r>
            <a:r>
              <a:rPr lang="fa-IR" dirty="0"/>
              <a:t>- ضوابط اجرائی </a:t>
            </a:r>
            <a:r>
              <a:rPr lang="fa-IR" dirty="0" smtClean="0"/>
              <a:t>کلی</a:t>
            </a:r>
            <a:endParaRPr lang="en-US" dirty="0"/>
          </a:p>
        </p:txBody>
      </p:sp>
      <p:sp>
        <p:nvSpPr>
          <p:cNvPr id="3" name="Content Placeholder 2"/>
          <p:cNvSpPr>
            <a:spLocks noGrp="1"/>
          </p:cNvSpPr>
          <p:nvPr>
            <p:ph idx="1"/>
          </p:nvPr>
        </p:nvSpPr>
        <p:spPr>
          <a:xfrm>
            <a:off x="391887" y="1391478"/>
            <a:ext cx="11248570" cy="5466522"/>
          </a:xfrm>
        </p:spPr>
        <p:txBody>
          <a:bodyPr>
            <a:normAutofit/>
          </a:bodyPr>
          <a:lstStyle/>
          <a:p>
            <a:r>
              <a:rPr lang="ar-SA" sz="1600" dirty="0" smtClean="0"/>
              <a:t>ماده 44 - در احتساب تجربه بخش غيردولتي کارمندان، آن قسمت از تجربه کارمند که در زمينة شغلي مربوط و مشابه مورد تصدي وی باشد، ملاک محاسبه خواهد بود.</a:t>
            </a:r>
            <a:endParaRPr lang="en-US" sz="1600" dirty="0" smtClean="0"/>
          </a:p>
          <a:p>
            <a:r>
              <a:rPr lang="fa-IR" sz="1600" dirty="0" smtClean="0">
                <a:solidFill>
                  <a:srgbClr val="FF0000"/>
                </a:solidFill>
              </a:rPr>
              <a:t>تبصره: احتساب سوابق بخش غیردولتی کارکنان از تاریخ ارائه درخواست به واحد توسعه سازمان و تحول اداری می باشد.</a:t>
            </a:r>
            <a:endParaRPr lang="en-US" sz="1600" dirty="0" smtClean="0">
              <a:solidFill>
                <a:srgbClr val="FF0000"/>
              </a:solidFill>
            </a:endParaRPr>
          </a:p>
          <a:p>
            <a:pPr>
              <a:lnSpc>
                <a:spcPct val="150000"/>
              </a:lnSpc>
            </a:pPr>
            <a:r>
              <a:rPr lang="ar-SA" sz="1600" dirty="0" smtClean="0"/>
              <a:t>ماده </a:t>
            </a:r>
            <a:r>
              <a:rPr lang="ar-SA" sz="1600" dirty="0"/>
              <a:t>45- براي احتساب تجربه بخش غيردولتي ارائه مدارک زير الزامي است:</a:t>
            </a:r>
            <a:endParaRPr lang="en-US" sz="1600" dirty="0"/>
          </a:p>
          <a:p>
            <a:pPr lvl="1">
              <a:lnSpc>
                <a:spcPct val="150000"/>
              </a:lnSpc>
            </a:pPr>
            <a:r>
              <a:rPr lang="ar-SA" sz="1600" dirty="0"/>
              <a:t>گواهي سابقه کار(شرکت / واحد محل خدمت ) با قيد تاريخ شروع، استمرار، خاتمه و عنوان شغل مورد تصدي.</a:t>
            </a:r>
            <a:endParaRPr lang="en-US" sz="1600" dirty="0"/>
          </a:p>
          <a:p>
            <a:pPr lvl="1">
              <a:lnSpc>
                <a:spcPct val="150000"/>
              </a:lnSpc>
            </a:pPr>
            <a:r>
              <a:rPr lang="ar-SA" sz="1600" dirty="0"/>
              <a:t>ارائه تائيديه پرداخت کسور بازنشستگي </a:t>
            </a:r>
            <a:r>
              <a:rPr lang="fa-IR" sz="1600" dirty="0"/>
              <a:t>و ریزکارکرد.</a:t>
            </a:r>
            <a:endParaRPr lang="en-US" sz="1600" dirty="0"/>
          </a:p>
          <a:p>
            <a:pPr lvl="1">
              <a:lnSpc>
                <a:spcPct val="150000"/>
              </a:lnSpc>
            </a:pPr>
            <a:r>
              <a:rPr lang="ar-SA" sz="1600" dirty="0"/>
              <a:t>ارائه گواهي ثبت شرکت يا موسسه از مراجع </a:t>
            </a:r>
            <a:r>
              <a:rPr lang="fa-IR" sz="1600" dirty="0"/>
              <a:t>ذيربط یا پروانه بهره برداری کلینیک، مطب و آزمایشگاه</a:t>
            </a:r>
            <a:r>
              <a:rPr lang="fa-IR" sz="1600" dirty="0" smtClean="0"/>
              <a:t>.</a:t>
            </a:r>
          </a:p>
          <a:p>
            <a:pPr lvl="1">
              <a:lnSpc>
                <a:spcPct val="150000"/>
              </a:lnSpc>
            </a:pPr>
            <a:endParaRPr lang="fa-IR" sz="500" dirty="0" smtClean="0">
              <a:solidFill>
                <a:srgbClr val="FF0000"/>
              </a:solidFill>
            </a:endParaRPr>
          </a:p>
          <a:p>
            <a:pPr lvl="1">
              <a:lnSpc>
                <a:spcPct val="150000"/>
              </a:lnSpc>
            </a:pPr>
            <a:r>
              <a:rPr lang="fa-IR" sz="1600" dirty="0" smtClean="0">
                <a:solidFill>
                  <a:srgbClr val="FF0000"/>
                </a:solidFill>
              </a:rPr>
              <a:t>فرم سیاهه ریز حقوق حذف گردیده است</a:t>
            </a:r>
            <a:endParaRPr lang="en-US" sz="1600" dirty="0" smtClean="0">
              <a:solidFill>
                <a:srgbClr val="FF0000"/>
              </a:solidFill>
            </a:endParaRPr>
          </a:p>
          <a:p>
            <a:pPr>
              <a:lnSpc>
                <a:spcPct val="150000"/>
              </a:lnSpc>
            </a:pPr>
            <a:endParaRPr lang="fa-IR" sz="100" dirty="0" smtClean="0"/>
          </a:p>
          <a:p>
            <a:pPr>
              <a:lnSpc>
                <a:spcPct val="150000"/>
              </a:lnSpc>
            </a:pPr>
            <a:r>
              <a:rPr lang="ar-SA" sz="1600" dirty="0" smtClean="0"/>
              <a:t>تبصره: در صورت انحلال شرکتهای طرف قرارداد </a:t>
            </a:r>
            <a:r>
              <a:rPr lang="fa-IR" sz="1600" dirty="0" smtClean="0"/>
              <a:t>(با دانشگاه/ فرد )</a:t>
            </a:r>
            <a:r>
              <a:rPr lang="ar-SA" sz="1600" dirty="0" smtClean="0"/>
              <a:t> و عدم امکان ارائه مدارک از سوی کارمند ، تصمیم گیری در خصوص احتساب سوابق تجربی قابل قبول ، توسط کمیته  مهندسی مشاغل انجام می پذیرد.</a:t>
            </a:r>
            <a:endParaRPr lang="en-US" sz="1600" dirty="0" smtClean="0"/>
          </a:p>
        </p:txBody>
      </p:sp>
    </p:spTree>
    <p:extLst>
      <p:ext uri="{BB962C8B-B14F-4D97-AF65-F5344CB8AC3E}">
        <p14:creationId xmlns="" xmlns:p14="http://schemas.microsoft.com/office/powerpoint/2010/main" val="365327153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فصل چهار </a:t>
            </a:r>
            <a:r>
              <a:rPr lang="fa-IR" dirty="0"/>
              <a:t>- ضوابط اجرائی </a:t>
            </a:r>
            <a:r>
              <a:rPr lang="fa-IR" dirty="0" smtClean="0"/>
              <a:t>کلی</a:t>
            </a:r>
            <a:endParaRPr lang="en-US" dirty="0"/>
          </a:p>
        </p:txBody>
      </p:sp>
      <p:sp>
        <p:nvSpPr>
          <p:cNvPr id="3" name="Content Placeholder 2"/>
          <p:cNvSpPr>
            <a:spLocks noGrp="1"/>
          </p:cNvSpPr>
          <p:nvPr>
            <p:ph idx="1"/>
          </p:nvPr>
        </p:nvSpPr>
        <p:spPr>
          <a:xfrm>
            <a:off x="391887" y="1391478"/>
            <a:ext cx="11248570" cy="5227036"/>
          </a:xfrm>
        </p:spPr>
        <p:txBody>
          <a:bodyPr>
            <a:normAutofit/>
          </a:bodyPr>
          <a:lstStyle/>
          <a:p>
            <a:pPr>
              <a:lnSpc>
                <a:spcPct val="150000"/>
              </a:lnSpc>
            </a:pPr>
            <a:r>
              <a:rPr lang="ar-SA" sz="1600" dirty="0" smtClean="0"/>
              <a:t>ماده </a:t>
            </a:r>
            <a:r>
              <a:rPr lang="ar-SA" sz="1600" dirty="0"/>
              <a:t>49-مدت دوره های آموزشی بهورزی در بخش دولتی قبل از پذیرفته شدن به خدمت (رسمی/پیمانی/ قراردادی) به عنوان تجربه یا برخورداری از مزایای مقطع تحصیلی بالاتر به شرح زیر می باشد</a:t>
            </a:r>
            <a:r>
              <a:rPr lang="ar-SA" sz="1600" dirty="0" smtClean="0"/>
              <a:t>:</a:t>
            </a:r>
            <a:endParaRPr lang="fa-IR" sz="1600" dirty="0" smtClean="0"/>
          </a:p>
          <a:p>
            <a:pPr>
              <a:lnSpc>
                <a:spcPct val="150000"/>
              </a:lnSpc>
            </a:pPr>
            <a:endParaRPr lang="en-US" sz="1600" dirty="0"/>
          </a:p>
          <a:p>
            <a:pPr lvl="1">
              <a:lnSpc>
                <a:spcPct val="150000"/>
              </a:lnSpc>
            </a:pPr>
            <a:r>
              <a:rPr lang="ar-SA" sz="1600" dirty="0"/>
              <a:t> بهورزانی که دارای مدارک تحصیلی پنجم ابتدائی، پایان دوره راهنمایی (سیکل) و یا دیپلم می باشند، در هنگام اشتغال در شغل بهورزی از مزایای یک مقطع بالاتر (به ترتیب سیکل، دیپلم و کاردانی) برخوردار می شوند.</a:t>
            </a:r>
            <a:endParaRPr lang="en-US" sz="1600" dirty="0"/>
          </a:p>
          <a:p>
            <a:pPr lvl="1">
              <a:lnSpc>
                <a:spcPct val="150000"/>
              </a:lnSpc>
            </a:pPr>
            <a:r>
              <a:rPr lang="ar-SA" sz="1600" dirty="0"/>
              <a:t>بهورزانی که با مدرک تحصیلی </a:t>
            </a:r>
            <a:r>
              <a:rPr lang="fa-IR" sz="1600" dirty="0"/>
              <a:t>کاردانی و کارشناسی </a:t>
            </a:r>
            <a:r>
              <a:rPr lang="ar-SA" sz="1600" dirty="0"/>
              <a:t>مرتبط و پس از طی دوره آموزش بهورزی در شغل  بهورز استخدام شوند، یا درحین خدمت مدارک مذکور را ارائه نمایند،  دوره آموزشی بهورزی بعنوان تجربه محاسبه می شود</a:t>
            </a:r>
            <a:r>
              <a:rPr lang="ar-SA" sz="1600" dirty="0" smtClean="0"/>
              <a:t>.</a:t>
            </a:r>
            <a:endParaRPr lang="fa-IR" sz="1600" dirty="0" smtClean="0"/>
          </a:p>
          <a:p>
            <a:pPr lvl="1">
              <a:lnSpc>
                <a:spcPct val="150000"/>
              </a:lnSpc>
            </a:pPr>
            <a:endParaRPr lang="en-US" sz="1600" dirty="0"/>
          </a:p>
          <a:p>
            <a:pPr>
              <a:lnSpc>
                <a:spcPct val="150000"/>
              </a:lnSpc>
            </a:pPr>
            <a:r>
              <a:rPr lang="ar-SA" sz="1600" dirty="0"/>
              <a:t>بهره مندی از مزایای </a:t>
            </a:r>
            <a:r>
              <a:rPr lang="fa-IR" sz="1600" dirty="0"/>
              <a:t>این ماده</a:t>
            </a:r>
            <a:r>
              <a:rPr lang="ar-SA" sz="1600" dirty="0"/>
              <a:t>، </a:t>
            </a:r>
            <a:r>
              <a:rPr lang="fa-IR" sz="1600" dirty="0"/>
              <a:t>صرفا </a:t>
            </a:r>
            <a:r>
              <a:rPr lang="ar-SA" sz="1600" dirty="0"/>
              <a:t>در صورتی قابل اعمال است که بهورزان در پست بهورزی اشتغال داشته باشند و در صورت تغییر عنوان و عدم اشتغال درپست بهورز، مزایای مذکور بلا اثر می گردد. </a:t>
            </a:r>
            <a:endParaRPr lang="fa-IR" sz="1600" dirty="0" smtClean="0"/>
          </a:p>
          <a:p>
            <a:pPr>
              <a:lnSpc>
                <a:spcPct val="150000"/>
              </a:lnSpc>
            </a:pPr>
            <a:r>
              <a:rPr lang="fa-IR" sz="1600" dirty="0" smtClean="0">
                <a:solidFill>
                  <a:srgbClr val="FF0000"/>
                </a:solidFill>
              </a:rPr>
              <a:t>بهورزانی که ضمن خدمت  مدرک دیپلم کامل متوسطه آنان اعمال گردیده است از تاریخ 1404/1/1 مشمول مقطع تحصیلی کاردانی می گردند. </a:t>
            </a:r>
            <a:endParaRPr lang="en-US" sz="1600" dirty="0">
              <a:solidFill>
                <a:srgbClr val="FF0000"/>
              </a:solidFill>
            </a:endParaRPr>
          </a:p>
        </p:txBody>
      </p:sp>
    </p:spTree>
    <p:extLst>
      <p:ext uri="{BB962C8B-B14F-4D97-AF65-F5344CB8AC3E}">
        <p14:creationId xmlns="" xmlns:p14="http://schemas.microsoft.com/office/powerpoint/2010/main" val="297024063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فصل چهار </a:t>
            </a:r>
            <a:r>
              <a:rPr lang="fa-IR" dirty="0"/>
              <a:t>- ضوابط اجرائی </a:t>
            </a:r>
            <a:r>
              <a:rPr lang="fa-IR" dirty="0" smtClean="0"/>
              <a:t>کلی</a:t>
            </a:r>
            <a:endParaRPr lang="en-US" dirty="0"/>
          </a:p>
        </p:txBody>
      </p:sp>
      <p:sp>
        <p:nvSpPr>
          <p:cNvPr id="3" name="Content Placeholder 2"/>
          <p:cNvSpPr>
            <a:spLocks noGrp="1"/>
          </p:cNvSpPr>
          <p:nvPr>
            <p:ph idx="1"/>
          </p:nvPr>
        </p:nvSpPr>
        <p:spPr>
          <a:xfrm>
            <a:off x="391886" y="1391478"/>
            <a:ext cx="11611427" cy="5466522"/>
          </a:xfrm>
        </p:spPr>
        <p:txBody>
          <a:bodyPr>
            <a:normAutofit/>
          </a:bodyPr>
          <a:lstStyle/>
          <a:p>
            <a:r>
              <a:rPr lang="ar-SA" sz="1600" dirty="0"/>
              <a:t>ماده 50- دوره‌هاي کارآموزي يا کارورزي که به منظور اخذ مدرک تحصيلي بالاتر ارائه مي‌گردد به‌عنوان تجربه قابل ‌محاسبه نيست</a:t>
            </a:r>
            <a:r>
              <a:rPr lang="ar-SA" sz="1600" dirty="0" smtClean="0"/>
              <a:t>.</a:t>
            </a:r>
            <a:endParaRPr lang="fa-IR" sz="1600" dirty="0" smtClean="0"/>
          </a:p>
          <a:p>
            <a:endParaRPr lang="en-US" sz="500" dirty="0"/>
          </a:p>
          <a:p>
            <a:pPr>
              <a:lnSpc>
                <a:spcPct val="120000"/>
              </a:lnSpc>
            </a:pPr>
            <a:r>
              <a:rPr lang="ar-SA" sz="1600" dirty="0"/>
              <a:t>ماده 51- مدرک تحصيلي اخذ شده توسط کارمند در حين خدمت نسبت به مدرک تحصيلي ارائه شده در بدو استخدام کارمندان، </a:t>
            </a:r>
            <a:r>
              <a:rPr lang="ar-SA" sz="1600" dirty="0">
                <a:solidFill>
                  <a:srgbClr val="FF0000"/>
                </a:solidFill>
              </a:rPr>
              <a:t>حداکثر برای دو مقطع تحصیلی</a:t>
            </a:r>
            <a:r>
              <a:rPr lang="ar-SA" sz="1600" dirty="0"/>
              <a:t> بالاتر با رعایت موارد زیر قابل پذیرش می باشد</a:t>
            </a:r>
            <a:r>
              <a:rPr lang="ar-SA" sz="1600" dirty="0" smtClean="0"/>
              <a:t>:</a:t>
            </a:r>
            <a:endParaRPr lang="fa-IR" sz="1600" dirty="0" smtClean="0"/>
          </a:p>
          <a:p>
            <a:endParaRPr lang="en-US" sz="600" dirty="0"/>
          </a:p>
          <a:p>
            <a:pPr lvl="1">
              <a:lnSpc>
                <a:spcPct val="120000"/>
              </a:lnSpc>
            </a:pPr>
            <a:r>
              <a:rPr lang="ar-SA" sz="1600" dirty="0"/>
              <a:t>1-51 : اعمال مدرک تحصیلی بالاتر برای افراد واجد شرایط، صرفا شامل مدارک تحصیلی دانشگاهی مورد تایید وزارت علوم، تحقیقات و فناوری و وزارت بهداشت، درمان و آموزش پزشکی می باشد. </a:t>
            </a:r>
            <a:endParaRPr lang="en-US" sz="1600" dirty="0"/>
          </a:p>
          <a:p>
            <a:pPr lvl="1">
              <a:lnSpc>
                <a:spcPct val="120000"/>
              </a:lnSpc>
            </a:pPr>
            <a:r>
              <a:rPr lang="ar-SA" sz="1600" dirty="0"/>
              <a:t>2-51 :  کارمند جهت بهره مندی از مزایای مدرک تحصیلی بالاتر موظف است موافقت کتبی </a:t>
            </a:r>
            <a:r>
              <a:rPr lang="fa-IR" sz="1600" dirty="0"/>
              <a:t>واحد تخصصی</a:t>
            </a:r>
            <a:r>
              <a:rPr lang="ar-SA" sz="1600" dirty="0"/>
              <a:t> و کمیته  مهندسی مشاغل را اخذ نماید. </a:t>
            </a:r>
            <a:endParaRPr lang="en-US" sz="1600" dirty="0"/>
          </a:p>
          <a:p>
            <a:pPr lvl="1">
              <a:lnSpc>
                <a:spcPct val="120000"/>
              </a:lnSpc>
            </a:pPr>
            <a:r>
              <a:rPr lang="ar-SA" sz="1600" dirty="0"/>
              <a:t>3-51 : </a:t>
            </a:r>
            <a:r>
              <a:rPr lang="fa-IR" sz="1600" dirty="0">
                <a:solidFill>
                  <a:srgbClr val="FF0000"/>
                </a:solidFill>
              </a:rPr>
              <a:t>در احتساب مدرک تحصیلی، ترتیب و رعایت فاصله بین دو مقطع تحصیلی حداقل به میزان طول مدت تحصیل مقطع بالاتر الزامی است .</a:t>
            </a:r>
            <a:endParaRPr lang="en-US" sz="1600" dirty="0">
              <a:solidFill>
                <a:srgbClr val="FF0000"/>
              </a:solidFill>
            </a:endParaRPr>
          </a:p>
          <a:p>
            <a:pPr lvl="1">
              <a:lnSpc>
                <a:spcPct val="120000"/>
              </a:lnSpc>
            </a:pPr>
            <a:r>
              <a:rPr lang="ar-SA" sz="1600" dirty="0">
                <a:solidFill>
                  <a:srgbClr val="FF0000"/>
                </a:solidFill>
              </a:rPr>
              <a:t>4-51: </a:t>
            </a:r>
            <a:r>
              <a:rPr lang="fa-IR" sz="1600" dirty="0">
                <a:solidFill>
                  <a:srgbClr val="FF0000"/>
                </a:solidFill>
              </a:rPr>
              <a:t>سپری شدن حداقل 5 سال خدمت به صورت رسمی/ پیمانی/ قراردادی/شرکتی طرف قرارداد (</a:t>
            </a:r>
            <a:r>
              <a:rPr lang="ar-SA" sz="1600" dirty="0">
                <a:solidFill>
                  <a:srgbClr val="FF0000"/>
                </a:solidFill>
              </a:rPr>
              <a:t>دانشگاه/ دانشکده/ موسسه/ وزارت</a:t>
            </a:r>
            <a:r>
              <a:rPr lang="fa-IR" sz="1600" dirty="0">
                <a:solidFill>
                  <a:srgbClr val="FF0000"/>
                </a:solidFill>
              </a:rPr>
              <a:t>) ، جهت اعمال مدرک تحصیلی بالاتر برای کارمند الزامی می باشد. </a:t>
            </a:r>
            <a:r>
              <a:rPr lang="fa-IR" sz="1600" u="sng" dirty="0">
                <a:solidFill>
                  <a:srgbClr val="FF0000"/>
                </a:solidFill>
              </a:rPr>
              <a:t>تجارب بخش خصوصی خارج از </a:t>
            </a:r>
            <a:r>
              <a:rPr lang="ar-SA" sz="1600" u="sng" dirty="0">
                <a:solidFill>
                  <a:srgbClr val="FF0000"/>
                </a:solidFill>
              </a:rPr>
              <a:t>دانشگاه/ دانشکده/ موسسه/ وزارت </a:t>
            </a:r>
            <a:r>
              <a:rPr lang="fa-IR" sz="1600" u="sng" dirty="0">
                <a:solidFill>
                  <a:srgbClr val="FF0000"/>
                </a:solidFill>
              </a:rPr>
              <a:t>مورد محاسبه قرار نمی گیرد.</a:t>
            </a:r>
            <a:endParaRPr lang="en-US" sz="1600" u="sng" dirty="0">
              <a:solidFill>
                <a:srgbClr val="FF0000"/>
              </a:solidFill>
            </a:endParaRPr>
          </a:p>
          <a:p>
            <a:pPr lvl="1">
              <a:lnSpc>
                <a:spcPct val="120000"/>
              </a:lnSpc>
            </a:pPr>
            <a:r>
              <a:rPr lang="ar-SA" sz="1600" dirty="0"/>
              <a:t>5-51: رشته و مقطع تحصیلی بالاتر در شرایط احراز شغل مورد تصدی کارمند پیش بینی شده باشد. </a:t>
            </a:r>
            <a:endParaRPr lang="fa-IR" sz="1600" dirty="0" smtClean="0"/>
          </a:p>
          <a:p>
            <a:pPr lvl="1"/>
            <a:endParaRPr lang="en-US" sz="1600" dirty="0"/>
          </a:p>
          <a:p>
            <a:r>
              <a:rPr lang="ar-SA" sz="1600" dirty="0"/>
              <a:t>تبصره : </a:t>
            </a:r>
            <a:r>
              <a:rPr lang="fa-IR" sz="1600" dirty="0"/>
              <a:t>برای متصدیان مشاغل کاردانی در صورت وجود شغل متناسب در سطح کارشناسی، موارد در کمیته مهندسی مشاغل دانشگاه/ دانشکده/ موسسه قابل بررسی می باشد.</a:t>
            </a:r>
            <a:endParaRPr lang="en-US" sz="1600" dirty="0"/>
          </a:p>
        </p:txBody>
      </p:sp>
    </p:spTree>
    <p:extLst>
      <p:ext uri="{BB962C8B-B14F-4D97-AF65-F5344CB8AC3E}">
        <p14:creationId xmlns="" xmlns:p14="http://schemas.microsoft.com/office/powerpoint/2010/main" val="6703121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فصل چهار </a:t>
            </a:r>
            <a:r>
              <a:rPr lang="fa-IR" dirty="0"/>
              <a:t>- ضوابط اجرائی </a:t>
            </a:r>
            <a:r>
              <a:rPr lang="fa-IR" dirty="0" smtClean="0"/>
              <a:t>کلی</a:t>
            </a:r>
            <a:endParaRPr lang="en-US" dirty="0"/>
          </a:p>
        </p:txBody>
      </p:sp>
      <p:sp>
        <p:nvSpPr>
          <p:cNvPr id="3" name="Content Placeholder 2"/>
          <p:cNvSpPr>
            <a:spLocks noGrp="1"/>
          </p:cNvSpPr>
          <p:nvPr>
            <p:ph idx="1"/>
          </p:nvPr>
        </p:nvSpPr>
        <p:spPr>
          <a:xfrm>
            <a:off x="391887" y="1391478"/>
            <a:ext cx="11248570" cy="4785485"/>
          </a:xfrm>
        </p:spPr>
        <p:txBody>
          <a:bodyPr>
            <a:noAutofit/>
          </a:bodyPr>
          <a:lstStyle/>
          <a:p>
            <a:pPr>
              <a:lnSpc>
                <a:spcPct val="150000"/>
              </a:lnSpc>
            </a:pPr>
            <a:r>
              <a:rPr lang="fa-IR" sz="1600" dirty="0"/>
              <a:t>ماده52: </a:t>
            </a:r>
            <a:r>
              <a:rPr lang="ar-SA" sz="1600" dirty="0"/>
              <a:t>در صورتی که مدرک تحصیلی ارائه شده در شرایط احراز شغل مورد تصدی پیش بینی شده باشد و درخواست إعمال آن از سوی کارمند  تا شش ماه پس از فراغت از تحصیل ارائه گردد، تاریخ إعمال مدرک تحصیلی پس ازطرح وتایید در کمیته مهندسی مشاغل  از زمان فارغ التحصیلی می باشد و در غیر اینصورت از تاریخ تصویب کمیته مهندسی مشاغل خواهد بود.</a:t>
            </a:r>
            <a:endParaRPr lang="en-US" sz="1600" dirty="0"/>
          </a:p>
          <a:p>
            <a:pPr>
              <a:lnSpc>
                <a:spcPct val="150000"/>
              </a:lnSpc>
            </a:pPr>
            <a:r>
              <a:rPr lang="fa-IR" sz="1600" dirty="0"/>
              <a:t>ماده 53: در مواردی که حسب وظایف و ماموریت های قانونی نیاز به پذیرش مدرک تحصیلی برای بار سوم وجود دارد ، دانشگاه / دانشکده / موسسه می تواند در پایان هرفصل کلیه پیشنهادات را جهت طرح در کارگروه تخصصی مهندسی مشاغل مرکز توسعه مدیریت و تحول اداری  وزارت متبوع ارسال نماید. کارگروه مطابق شاخص هایی که به تایید معاون محترم توسعه مدیریت و منابع وزارت می رسد ، پیشنهادات را بررسی و نتیجه از سوی مرکز توسعه مدیریت و تحول اداری به دانشگاه / دانشکده / موسسه ابلاغ می گردد. بدیهی است هر پیشنهاد صرفا یکبار در کارگروه مذکور مطرح می گردد.</a:t>
            </a:r>
            <a:endParaRPr lang="en-US" sz="1600" dirty="0"/>
          </a:p>
          <a:p>
            <a:pPr>
              <a:lnSpc>
                <a:spcPct val="150000"/>
              </a:lnSpc>
            </a:pPr>
            <a:r>
              <a:rPr lang="fa-IR" sz="1600" dirty="0"/>
              <a:t>ماده54:</a:t>
            </a:r>
            <a:r>
              <a:rPr lang="ar-SA" sz="1600" dirty="0"/>
              <a:t>در صورتي که ارائه مدرک تحصيلي، منجر به تغيير عنوان گردد، پس از طرح در کمیته از تاريخ تغيير عنوان يا تبديل پست، قابل احتساب مي‌باشد.</a:t>
            </a:r>
            <a:endParaRPr lang="en-US" sz="1600" dirty="0"/>
          </a:p>
          <a:p>
            <a:pPr>
              <a:lnSpc>
                <a:spcPct val="150000"/>
              </a:lnSpc>
            </a:pPr>
            <a:r>
              <a:rPr lang="fa-IR" sz="1600" dirty="0"/>
              <a:t>ماده 55: رئیس کمیته مهندسی مشاغل هر دانشگاه/ دانشکده/ موسسه موظف است به نحو مقتضی و به صورت مستمر و سالیانه به کلیه کارمندان، ضوابط و شرایط ادامه تحصیل را ابلاغ و اطلاع رسانی نماید.</a:t>
            </a:r>
            <a:endParaRPr lang="en-US" sz="1600" dirty="0"/>
          </a:p>
        </p:txBody>
      </p:sp>
    </p:spTree>
    <p:extLst>
      <p:ext uri="{BB962C8B-B14F-4D97-AF65-F5344CB8AC3E}">
        <p14:creationId xmlns="" xmlns:p14="http://schemas.microsoft.com/office/powerpoint/2010/main" val="404417073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فصل چهار </a:t>
            </a:r>
            <a:r>
              <a:rPr lang="fa-IR" dirty="0"/>
              <a:t>- ضوابط اجرائی </a:t>
            </a:r>
            <a:r>
              <a:rPr lang="fa-IR" dirty="0" smtClean="0"/>
              <a:t>کلی</a:t>
            </a:r>
            <a:endParaRPr lang="en-US" dirty="0"/>
          </a:p>
        </p:txBody>
      </p:sp>
      <p:sp>
        <p:nvSpPr>
          <p:cNvPr id="3" name="Content Placeholder 2"/>
          <p:cNvSpPr>
            <a:spLocks noGrp="1"/>
          </p:cNvSpPr>
          <p:nvPr>
            <p:ph idx="1"/>
          </p:nvPr>
        </p:nvSpPr>
        <p:spPr>
          <a:xfrm>
            <a:off x="391887" y="1391478"/>
            <a:ext cx="11248570" cy="5227036"/>
          </a:xfrm>
        </p:spPr>
        <p:txBody>
          <a:bodyPr>
            <a:noAutofit/>
          </a:bodyPr>
          <a:lstStyle/>
          <a:p>
            <a:pPr>
              <a:lnSpc>
                <a:spcPct val="150000"/>
              </a:lnSpc>
            </a:pPr>
            <a:r>
              <a:rPr lang="ar-SA" sz="1600" dirty="0">
                <a:solidFill>
                  <a:srgbClr val="FF0000"/>
                </a:solidFill>
              </a:rPr>
              <a:t>ماده56- براي انتصاب به پست‌ سازماني کارشناس مسئول، حسابدار مسئول، کارگزین مسئول و سایر عناوین مشابه، رعایت شرایط ذیل الزامی می باشد: </a:t>
            </a:r>
            <a:endParaRPr lang="fa-IR" sz="1600" dirty="0" smtClean="0">
              <a:solidFill>
                <a:srgbClr val="FF0000"/>
              </a:solidFill>
            </a:endParaRPr>
          </a:p>
          <a:p>
            <a:pPr>
              <a:lnSpc>
                <a:spcPct val="150000"/>
              </a:lnSpc>
            </a:pPr>
            <a:endParaRPr lang="en-US" sz="1600" dirty="0">
              <a:solidFill>
                <a:srgbClr val="FF0000"/>
              </a:solidFill>
            </a:endParaRPr>
          </a:p>
          <a:p>
            <a:pPr lvl="1">
              <a:lnSpc>
                <a:spcPct val="150000"/>
              </a:lnSpc>
            </a:pPr>
            <a:r>
              <a:rPr lang="ar-SA" sz="1600" dirty="0"/>
              <a:t>1.دارا  بودن حداقل 4 سال سابقه تجربي (رسمی، پیمانی، قراردادی ) در  پست سازمانی مربوطه</a:t>
            </a:r>
            <a:endParaRPr lang="en-US" sz="1600" dirty="0"/>
          </a:p>
          <a:p>
            <a:pPr lvl="1">
              <a:lnSpc>
                <a:spcPct val="150000"/>
              </a:lnSpc>
            </a:pPr>
            <a:r>
              <a:rPr lang="ar-SA" sz="1600" dirty="0"/>
              <a:t>2.دارا بودن میانگین ارزشیابی 85 در چهار سال منتهی به انتصاب.</a:t>
            </a:r>
            <a:endParaRPr lang="en-US" sz="1600" dirty="0"/>
          </a:p>
          <a:p>
            <a:pPr lvl="1">
              <a:lnSpc>
                <a:spcPct val="150000"/>
              </a:lnSpc>
            </a:pPr>
            <a:r>
              <a:rPr lang="ar-SA" sz="1600" dirty="0"/>
              <a:t>3.دارا بودن حداقل 50 ساعت دوره آموزشی تخصصی شغلی.</a:t>
            </a:r>
            <a:endParaRPr lang="en-US" sz="1600" dirty="0"/>
          </a:p>
          <a:p>
            <a:pPr lvl="1">
              <a:lnSpc>
                <a:spcPct val="150000"/>
              </a:lnSpc>
            </a:pPr>
            <a:r>
              <a:rPr lang="ar-SA" sz="1600" dirty="0"/>
              <a:t> 4.درخواست مکتوب از سوی مسئول واحد تخصصی. </a:t>
            </a:r>
            <a:endParaRPr lang="en-US" sz="1600" dirty="0"/>
          </a:p>
          <a:p>
            <a:pPr>
              <a:lnSpc>
                <a:spcPct val="150000"/>
              </a:lnSpc>
            </a:pPr>
            <a:r>
              <a:rPr lang="ar-SA" sz="1600" dirty="0"/>
              <a:t>ماده57-کارمنداني که قبل از اصلاحيه طرح‌هاي طبقه بندی مشاغل به پست‌هاي کارشناسي منصوب و به موجب ضوابط جديد حائز شرايط احراز نمی باشند، انتصاب آنها به پست‌هاي سازماني مديريت پايه و مياني در صورت عدم‌تغييرشغل مورد تصدي با رعايت "دستورالعمل ارزیابی، انتخاب، انتصاب و توسعه مدیران حرفه ای"، بلامانع است. </a:t>
            </a:r>
            <a:endParaRPr lang="en-US" sz="1600" dirty="0"/>
          </a:p>
          <a:p>
            <a:pPr>
              <a:lnSpc>
                <a:spcPct val="150000"/>
              </a:lnSpc>
            </a:pPr>
            <a:r>
              <a:rPr lang="ar-SA" sz="1600" dirty="0">
                <a:solidFill>
                  <a:srgbClr val="FF0000"/>
                </a:solidFill>
              </a:rPr>
              <a:t>ماده58- </a:t>
            </a:r>
            <a:r>
              <a:rPr lang="fa-IR" sz="1600" dirty="0">
                <a:solidFill>
                  <a:srgbClr val="FF0000"/>
                </a:solidFill>
              </a:rPr>
              <a:t>تغییر شغل کارمندان از مشاغل اختصاصی به مشاغل عمومی</a:t>
            </a:r>
            <a:r>
              <a:rPr lang="ar-SA" sz="1600" dirty="0">
                <a:solidFill>
                  <a:srgbClr val="FF0000"/>
                </a:solidFill>
              </a:rPr>
              <a:t>، حسب ضرورت با رعايت قوانين و مقررات و موافقت </a:t>
            </a:r>
            <a:r>
              <a:rPr lang="fa-IR" sz="1600" dirty="0">
                <a:solidFill>
                  <a:srgbClr val="FF0000"/>
                </a:solidFill>
              </a:rPr>
              <a:t>معاونت تخصصی </a:t>
            </a:r>
            <a:r>
              <a:rPr lang="ar-SA" sz="1600" dirty="0">
                <a:solidFill>
                  <a:srgbClr val="FF0000"/>
                </a:solidFill>
              </a:rPr>
              <a:t>پس از طرح در کمیته مهندسی مشاغل بلامانع است</a:t>
            </a:r>
            <a:r>
              <a:rPr lang="ar-SA" sz="1600" dirty="0"/>
              <a:t>.</a:t>
            </a:r>
            <a:endParaRPr lang="en-US" sz="1600" dirty="0"/>
          </a:p>
        </p:txBody>
      </p:sp>
    </p:spTree>
    <p:extLst>
      <p:ext uri="{BB962C8B-B14F-4D97-AF65-F5344CB8AC3E}">
        <p14:creationId xmlns="" xmlns:p14="http://schemas.microsoft.com/office/powerpoint/2010/main" val="387634710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sp>
        <p:nvSpPr>
          <p:cNvPr id="4" name="Rectangle 3"/>
          <p:cNvSpPr/>
          <p:nvPr/>
        </p:nvSpPr>
        <p:spPr>
          <a:xfrm>
            <a:off x="1987608" y="1839594"/>
            <a:ext cx="7664392" cy="769441"/>
          </a:xfrm>
          <a:prstGeom prst="rect">
            <a:avLst/>
          </a:prstGeom>
        </p:spPr>
        <p:txBody>
          <a:bodyPr wrap="square">
            <a:spAutoFit/>
          </a:bodyPr>
          <a:lstStyle/>
          <a:p>
            <a:pPr algn="ctr"/>
            <a:r>
              <a:rPr lang="fa-IR" sz="4400" u="sng" dirty="0">
                <a:solidFill>
                  <a:prstClr val="black"/>
                </a:solidFill>
                <a:latin typeface="Calibri Light" panose="020F0302020204030204"/>
                <a:cs typeface="B Titr" panose="00000700000000000000" pitchFamily="2" charset="-78"/>
              </a:rPr>
              <a:t>فصل پنج – ضوابط اجرائی ایثارگران</a:t>
            </a:r>
            <a:endParaRPr lang="en-US" dirty="0"/>
          </a:p>
        </p:txBody>
      </p:sp>
    </p:spTree>
    <p:extLst>
      <p:ext uri="{BB962C8B-B14F-4D97-AF65-F5344CB8AC3E}">
        <p14:creationId xmlns="" xmlns:p14="http://schemas.microsoft.com/office/powerpoint/2010/main" val="421670768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a:t>
            </a:r>
            <a:r>
              <a:rPr lang="fa-IR" dirty="0" smtClean="0"/>
              <a:t>پنج – ضوابط اجرائی ایثارگران</a:t>
            </a:r>
            <a:endParaRPr lang="en-US" dirty="0"/>
          </a:p>
        </p:txBody>
      </p:sp>
      <p:sp>
        <p:nvSpPr>
          <p:cNvPr id="3" name="Content Placeholder 2"/>
          <p:cNvSpPr>
            <a:spLocks noGrp="1"/>
          </p:cNvSpPr>
          <p:nvPr>
            <p:ph idx="1"/>
          </p:nvPr>
        </p:nvSpPr>
        <p:spPr>
          <a:xfrm>
            <a:off x="246743" y="1277257"/>
            <a:ext cx="11945257" cy="5355772"/>
          </a:xfrm>
        </p:spPr>
        <p:txBody>
          <a:bodyPr>
            <a:normAutofit fontScale="92500"/>
          </a:bodyPr>
          <a:lstStyle/>
          <a:p>
            <a:pPr>
              <a:lnSpc>
                <a:spcPct val="150000"/>
              </a:lnSpc>
            </a:pPr>
            <a:r>
              <a:rPr lang="fa-IR" sz="1800" dirty="0"/>
              <a:t>ماده 59- ايثارگر: به کسي اطلاق مي‌گردد که براي استقرار و حفظ دستاوردهاي انقلاب اسلامي و دفاع از کيان نظام جمهوري اسلامي ايران، استقلال و تماميت ارضي کشور، مقابله با تهديدات و تجاوزات دشمنان داخلي و خارجي انجام وظيفه مي‌نمايد که شهيد، مفقودالاثر، جانباز، آزاده، و رزمنده شناخته مي‌شود. </a:t>
            </a:r>
          </a:p>
          <a:p>
            <a:pPr>
              <a:lnSpc>
                <a:spcPct val="150000"/>
              </a:lnSpc>
            </a:pPr>
            <a:r>
              <a:rPr lang="fa-IR" sz="1800" dirty="0"/>
              <a:t>تبصره: فرزندان شهدا از امتيازات جانبازان پنجاه‌درصد و بالاتر برخوردار مي‌باشند.</a:t>
            </a:r>
          </a:p>
          <a:p>
            <a:pPr>
              <a:lnSpc>
                <a:spcPct val="150000"/>
              </a:lnSpc>
            </a:pPr>
            <a:r>
              <a:rPr lang="fa-IR" sz="1800" dirty="0"/>
              <a:t>ماده 60- رعايت مقررات اين آئین نامه و شرايط احراز طرح طبقه بندی مشاغل جهت استخدام، انتصاب، تغيير عنوان و احتساب مدرک تحصيلي براي کليه ايثارگران و فرزندان شهدای معزز الزامي است.</a:t>
            </a:r>
          </a:p>
          <a:p>
            <a:pPr>
              <a:lnSpc>
                <a:spcPct val="150000"/>
              </a:lnSpc>
            </a:pPr>
            <a:r>
              <a:rPr lang="fa-IR" sz="1800" dirty="0"/>
              <a:t>تبصره: جانبازان، فرزندان شهدای معزز از محدودیت اعمال مقطع معاف می باشند. </a:t>
            </a:r>
          </a:p>
          <a:p>
            <a:pPr>
              <a:lnSpc>
                <a:spcPct val="150000"/>
              </a:lnSpc>
            </a:pPr>
            <a:r>
              <a:rPr lang="fa-IR" sz="1800" dirty="0"/>
              <a:t> ماده 61- شهدا، مفقودان، جانبازان، آزادگان و رزمندگان دارای حداقل شش ماه خدمت داوطلبانه جبهه و فرزندان شهدای معزز واجد شرايط احراز، از امتيازات يک مقطع تحصيلي بالاتر در جدول حق شغل و شاغل بهره‌مند‌ مي‌گردند. </a:t>
            </a:r>
          </a:p>
          <a:p>
            <a:pPr>
              <a:lnSpc>
                <a:spcPct val="150000"/>
              </a:lnSpc>
            </a:pPr>
            <a:r>
              <a:rPr lang="fa-IR" sz="1800" dirty="0"/>
              <a:t>   تبصره1: تغيير عنوان جانبازان، آزادگان و فرزندان شهدای معزز با مدرک تحصيلي کارداني به مشاغل کارشناسي مجاز نمی باشد ولیکن روند ارتقاء طبقه استحقاقی براساس مدرک تحصیلی کارشناسی می باشد.</a:t>
            </a:r>
          </a:p>
          <a:p>
            <a:pPr>
              <a:lnSpc>
                <a:spcPct val="150000"/>
              </a:lnSpc>
            </a:pPr>
            <a:r>
              <a:rPr lang="fa-IR" sz="1800" dirty="0"/>
              <a:t>    </a:t>
            </a:r>
            <a:r>
              <a:rPr lang="fa-IR" sz="1800" dirty="0">
                <a:solidFill>
                  <a:srgbClr val="FF0000"/>
                </a:solidFill>
              </a:rPr>
              <a:t>تبصره2:  اختصاص پست به ایثارگران  با مدرک تحصیلی دیپلم در مشاغل کاردانی که شرایط احراز آن عام پیش بینی شده است، بلامانع می باشد</a:t>
            </a:r>
            <a:r>
              <a:rPr lang="fa-IR" sz="1800" dirty="0" smtClean="0">
                <a:solidFill>
                  <a:srgbClr val="FF0000"/>
                </a:solidFill>
              </a:rPr>
              <a:t>.</a:t>
            </a:r>
            <a:endParaRPr lang="fa-IR" sz="1800" dirty="0">
              <a:solidFill>
                <a:srgbClr val="FF0000"/>
              </a:solidFill>
            </a:endParaRPr>
          </a:p>
        </p:txBody>
      </p:sp>
    </p:spTree>
    <p:extLst>
      <p:ext uri="{BB962C8B-B14F-4D97-AF65-F5344CB8AC3E}">
        <p14:creationId xmlns="" xmlns:p14="http://schemas.microsoft.com/office/powerpoint/2010/main" val="244824599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a:t>
            </a:r>
            <a:r>
              <a:rPr lang="fa-IR" dirty="0" smtClean="0"/>
              <a:t>پنج – ضوابط اجرائی ایثارگران</a:t>
            </a:r>
            <a:endParaRPr lang="en-US" dirty="0"/>
          </a:p>
        </p:txBody>
      </p:sp>
      <p:sp>
        <p:nvSpPr>
          <p:cNvPr id="3" name="Content Placeholder 2"/>
          <p:cNvSpPr>
            <a:spLocks noGrp="1"/>
          </p:cNvSpPr>
          <p:nvPr>
            <p:ph idx="1"/>
          </p:nvPr>
        </p:nvSpPr>
        <p:spPr>
          <a:xfrm>
            <a:off x="246744" y="1277257"/>
            <a:ext cx="11611428" cy="5355772"/>
          </a:xfrm>
        </p:spPr>
        <p:txBody>
          <a:bodyPr>
            <a:normAutofit fontScale="92500" lnSpcReduction="20000"/>
          </a:bodyPr>
          <a:lstStyle/>
          <a:p>
            <a:pPr>
              <a:lnSpc>
                <a:spcPct val="150000"/>
              </a:lnSpc>
            </a:pPr>
            <a:r>
              <a:rPr lang="fa-IR" sz="1800" dirty="0"/>
              <a:t> ماده62- چنانچه مدرک تحصيلي اخذ شدة جانبازان، آزادگان، رزمندگان دارای حداقل شش ماه خدمت داوطلبانه جبهه و فرزندان شهدای معزز در شرايط احراز شغل مورد تصدي پيش‌بيني ‌نشده باشد، </a:t>
            </a:r>
            <a:r>
              <a:rPr lang="fa-IR" sz="1800" dirty="0" smtClean="0">
                <a:solidFill>
                  <a:srgbClr val="FF0000"/>
                </a:solidFill>
                <a:cs typeface="B Titr" pitchFamily="2" charset="-78"/>
              </a:rPr>
              <a:t>صرفاً برای یک بار از امتياز تحصيلات يک مقطع بالاتر از مدرک ارائه شده در جدول حق شاغل، </a:t>
            </a:r>
            <a:r>
              <a:rPr lang="fa-IR" sz="1800" dirty="0" smtClean="0"/>
              <a:t>بهره‌مند </a:t>
            </a:r>
            <a:r>
              <a:rPr lang="fa-IR" sz="1800" dirty="0"/>
              <a:t>‌مي‌گردند</a:t>
            </a:r>
            <a:r>
              <a:rPr lang="fa-IR" sz="1800" dirty="0" smtClean="0"/>
              <a:t>.</a:t>
            </a:r>
            <a:endParaRPr lang="fa-IR" sz="1800" dirty="0"/>
          </a:p>
          <a:p>
            <a:pPr>
              <a:lnSpc>
                <a:spcPct val="150000"/>
              </a:lnSpc>
            </a:pPr>
            <a:r>
              <a:rPr lang="fa-IR" sz="1800" dirty="0"/>
              <a:t>ماده 63- مدت اسارت آزادگان ازنظر تجربه در هر صورت مرتبط و دو برابر قابل محاسبه است.</a:t>
            </a:r>
          </a:p>
          <a:p>
            <a:pPr>
              <a:lnSpc>
                <a:spcPct val="150000"/>
              </a:lnSpc>
            </a:pPr>
            <a:r>
              <a:rPr lang="fa-IR" sz="1800" dirty="0"/>
              <a:t>ماده 64- جانبازان حالت اشتغال و شهدا همواره از تمام مزاياي مرتبط با این آئین نامه ، در دستگاه بهره‌مند خواهند بود.</a:t>
            </a:r>
          </a:p>
          <a:p>
            <a:pPr>
              <a:lnSpc>
                <a:spcPct val="150000"/>
              </a:lnSpc>
            </a:pPr>
            <a:r>
              <a:rPr lang="fa-IR" sz="1800" dirty="0"/>
              <a:t>ماده 65- مدت مأموريت آموزشي جانبازان، آزادگان و فرزندان شهدای معزز که منجر به اخذ مدرک تحصیلی می گردد؛ در زمان اشتغال، به‌ عنوان تجربه کامل مربوط تلقي مي‌گردد.</a:t>
            </a:r>
          </a:p>
          <a:p>
            <a:pPr>
              <a:lnSpc>
                <a:spcPct val="150000"/>
              </a:lnSpc>
            </a:pPr>
            <a:r>
              <a:rPr lang="fa-IR" sz="1800" dirty="0"/>
              <a:t>ماده66- چنانچه جانبازان قبل از تصويب قانون نظام هماهنگ پرداخت کارمندان (1/1/1370) در دانشگاه/ دانشکده/ موسسه/وزارت  شاغل بوده اند، ليکن مراتب جانبازي آنها اخيراً توسط مراجع ذیربط تأييد گرديده است، مبناي برخورداري از مزاياي پيش‌بيني‌شده، تاريخ تطبيق با قانون نظام هماهنگ است. ليکن در صورتي که بعد از تصويب قانون مذکور شاغل شده باشند، از زمان ايجاد رابطه استخدامي با دانشگاه/ دانشکده/ موسسه/وزارت ، مشمول امتيازات مقرر می گردند.</a:t>
            </a:r>
          </a:p>
          <a:p>
            <a:pPr>
              <a:lnSpc>
                <a:spcPct val="150000"/>
              </a:lnSpc>
            </a:pPr>
            <a:r>
              <a:rPr lang="fa-IR" sz="1800" dirty="0">
                <a:solidFill>
                  <a:srgbClr val="FF0000"/>
                </a:solidFill>
              </a:rPr>
              <a:t>تبصره: جانبازان مشمول تبصره الف ماده 87 برنامه ششم توسعه، از تاریخ اظهار نظر کمیسیون پزشکی موضوع تبصره بند مذکور، از مزایای جانبازی برخوردار می گردند.</a:t>
            </a:r>
          </a:p>
        </p:txBody>
      </p:sp>
    </p:spTree>
    <p:extLst>
      <p:ext uri="{BB962C8B-B14F-4D97-AF65-F5344CB8AC3E}">
        <p14:creationId xmlns="" xmlns:p14="http://schemas.microsoft.com/office/powerpoint/2010/main" val="4857553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a:t>
            </a:r>
            <a:r>
              <a:rPr lang="fa-IR" dirty="0" smtClean="0"/>
              <a:t>پنج – ضوابط اجرائی ایثارگران</a:t>
            </a:r>
            <a:endParaRPr lang="en-US" dirty="0"/>
          </a:p>
        </p:txBody>
      </p:sp>
      <p:sp>
        <p:nvSpPr>
          <p:cNvPr id="3" name="Content Placeholder 2"/>
          <p:cNvSpPr>
            <a:spLocks noGrp="1"/>
          </p:cNvSpPr>
          <p:nvPr>
            <p:ph idx="1"/>
          </p:nvPr>
        </p:nvSpPr>
        <p:spPr>
          <a:xfrm>
            <a:off x="123371" y="1391478"/>
            <a:ext cx="11945257" cy="5355772"/>
          </a:xfrm>
        </p:spPr>
        <p:txBody>
          <a:bodyPr>
            <a:normAutofit/>
          </a:bodyPr>
          <a:lstStyle/>
          <a:p>
            <a:pPr>
              <a:lnSpc>
                <a:spcPct val="150000"/>
              </a:lnSpc>
            </a:pPr>
            <a:r>
              <a:rPr lang="fa-IR" sz="1600" dirty="0"/>
              <a:t>ماده 67-  رزمندگاني که گواهي حضور در جبهه و ايثارگراني که تغيير درصد جانبازي ارائه مي‌نمايند، به ترتيب از تاريخ ارائه به دانشگاه/ دانشکده/ موسسه/وزارت و از تاريخ تغيير درصد جانبازي از امتيازات مربوطه برخوردار خواهند شد.</a:t>
            </a:r>
          </a:p>
          <a:p>
            <a:pPr>
              <a:lnSpc>
                <a:spcPct val="150000"/>
              </a:lnSpc>
            </a:pPr>
            <a:endParaRPr lang="fa-IR" sz="1600" dirty="0" smtClean="0"/>
          </a:p>
          <a:p>
            <a:pPr>
              <a:lnSpc>
                <a:spcPct val="150000"/>
              </a:lnSpc>
            </a:pPr>
            <a:r>
              <a:rPr lang="fa-IR" sz="1600" dirty="0" smtClean="0"/>
              <a:t>ماده </a:t>
            </a:r>
            <a:r>
              <a:rPr lang="fa-IR" sz="1600" dirty="0"/>
              <a:t>68- با ايثارگراني که مدرک تحصيلي ديپلم افتخاري ارائه مي‌نمايند، همانند دارندگان مدرک ديپلم رسمي با رعايت سایر مقررات رفتار خواهد شد.</a:t>
            </a:r>
          </a:p>
          <a:p>
            <a:pPr>
              <a:lnSpc>
                <a:spcPct val="150000"/>
              </a:lnSpc>
            </a:pPr>
            <a:endParaRPr lang="fa-IR" sz="1600" dirty="0" smtClean="0"/>
          </a:p>
          <a:p>
            <a:pPr>
              <a:lnSpc>
                <a:spcPct val="150000"/>
              </a:lnSpc>
            </a:pPr>
            <a:r>
              <a:rPr lang="fa-IR" sz="1600" dirty="0" smtClean="0"/>
              <a:t>ماده </a:t>
            </a:r>
            <a:r>
              <a:rPr lang="fa-IR" sz="1600" dirty="0"/>
              <a:t>69- ايثارگران و فرزندان شهدای معزز براي تصدي پست‌هاي مديريتي مشمول دستورالعمل ارزیابی، انتخاب، انتصاب و توسعه مدیران حرفه ای مي‌باشند.</a:t>
            </a:r>
          </a:p>
          <a:p>
            <a:pPr>
              <a:lnSpc>
                <a:spcPct val="150000"/>
              </a:lnSpc>
            </a:pPr>
            <a:endParaRPr lang="fa-IR" sz="1600" dirty="0" smtClean="0"/>
          </a:p>
          <a:p>
            <a:pPr>
              <a:lnSpc>
                <a:spcPct val="150000"/>
              </a:lnSpc>
            </a:pPr>
            <a:r>
              <a:rPr lang="fa-IR" sz="1600" dirty="0" smtClean="0"/>
              <a:t> </a:t>
            </a:r>
            <a:r>
              <a:rPr lang="fa-IR" sz="1600" dirty="0"/>
              <a:t>ماده 70- سایر امور مربوط  به ایثارگران که در این آیین نامه پیش بینی نگردیده است، تابع قوانین و مقررات مصوب مرتبط با ایثارگران می باشند</a:t>
            </a:r>
            <a:r>
              <a:rPr lang="fa-IR" sz="1600" dirty="0" smtClean="0"/>
              <a:t>.</a:t>
            </a:r>
          </a:p>
          <a:p>
            <a:pPr>
              <a:lnSpc>
                <a:spcPct val="150000"/>
              </a:lnSpc>
            </a:pPr>
            <a:endParaRPr lang="fa-IR" sz="1600" dirty="0" smtClean="0">
              <a:solidFill>
                <a:srgbClr val="FF0000"/>
              </a:solidFill>
            </a:endParaRPr>
          </a:p>
          <a:p>
            <a:pPr>
              <a:lnSpc>
                <a:spcPct val="150000"/>
              </a:lnSpc>
            </a:pPr>
            <a:r>
              <a:rPr lang="fa-IR" sz="1600" dirty="0" smtClean="0">
                <a:solidFill>
                  <a:srgbClr val="FF0000"/>
                </a:solidFill>
              </a:rPr>
              <a:t>طبقه تشویقی ایثارگران از ابتدای سال 1404/1/1 حذف گردیده است.</a:t>
            </a:r>
            <a:endParaRPr lang="fa-IR" sz="1600" dirty="0">
              <a:solidFill>
                <a:srgbClr val="FF0000"/>
              </a:solidFill>
            </a:endParaRPr>
          </a:p>
        </p:txBody>
      </p:sp>
    </p:spTree>
    <p:extLst>
      <p:ext uri="{BB962C8B-B14F-4D97-AF65-F5344CB8AC3E}">
        <p14:creationId xmlns="" xmlns:p14="http://schemas.microsoft.com/office/powerpoint/2010/main" val="11573440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sp>
        <p:nvSpPr>
          <p:cNvPr id="4" name="Rectangle 3"/>
          <p:cNvSpPr/>
          <p:nvPr/>
        </p:nvSpPr>
        <p:spPr>
          <a:xfrm>
            <a:off x="1117601" y="1839594"/>
            <a:ext cx="10101942" cy="769441"/>
          </a:xfrm>
          <a:prstGeom prst="rect">
            <a:avLst/>
          </a:prstGeom>
        </p:spPr>
        <p:txBody>
          <a:bodyPr wrap="square">
            <a:spAutoFit/>
          </a:bodyPr>
          <a:lstStyle/>
          <a:p>
            <a:pPr algn="ctr"/>
            <a:r>
              <a:rPr lang="fa-IR" sz="4400" u="sng" dirty="0">
                <a:solidFill>
                  <a:prstClr val="black"/>
                </a:solidFill>
                <a:latin typeface="Calibri Light" panose="020F0302020204030204"/>
                <a:cs typeface="B Titr" panose="00000700000000000000" pitchFamily="2" charset="-78"/>
              </a:rPr>
              <a:t>فصل شش– ضوابط اجرایی ارتقاء طبقه و رتبه</a:t>
            </a:r>
            <a:endParaRPr lang="en-US" dirty="0"/>
          </a:p>
        </p:txBody>
      </p:sp>
    </p:spTree>
    <p:extLst>
      <p:ext uri="{BB962C8B-B14F-4D97-AF65-F5344CB8AC3E}">
        <p14:creationId xmlns="" xmlns:p14="http://schemas.microsoft.com/office/powerpoint/2010/main" val="4911606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D148627-21F5-C1DF-5DF9-1E325FAD21D0}"/>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A2D8CF4B-D165-7BE5-6AC5-B8FCF89832F9}"/>
              </a:ext>
            </a:extLst>
          </p:cNvPr>
          <p:cNvSpPr>
            <a:spLocks noGrp="1"/>
          </p:cNvSpPr>
          <p:nvPr>
            <p:ph type="title"/>
          </p:nvPr>
        </p:nvSpPr>
        <p:spPr/>
        <p:txBody>
          <a:bodyPr/>
          <a:lstStyle/>
          <a:p>
            <a:r>
              <a:rPr lang="fa-IR" dirty="0"/>
              <a:t>فصل اول: تعاریف و مفاهیم</a:t>
            </a:r>
            <a:endParaRPr lang="en-US" dirty="0"/>
          </a:p>
        </p:txBody>
      </p:sp>
      <p:sp>
        <p:nvSpPr>
          <p:cNvPr id="5" name="Content Placeholder 4">
            <a:extLst>
              <a:ext uri="{FF2B5EF4-FFF2-40B4-BE49-F238E27FC236}">
                <a16:creationId xmlns="" xmlns:a16="http://schemas.microsoft.com/office/drawing/2014/main" id="{CEC5C3B8-B5D4-F8C1-FB5C-2F61626B1BC6}"/>
              </a:ext>
            </a:extLst>
          </p:cNvPr>
          <p:cNvSpPr>
            <a:spLocks noGrp="1"/>
          </p:cNvSpPr>
          <p:nvPr>
            <p:ph idx="1"/>
          </p:nvPr>
        </p:nvSpPr>
        <p:spPr>
          <a:xfrm>
            <a:off x="468630" y="1425768"/>
            <a:ext cx="11418570" cy="5375082"/>
          </a:xfrm>
        </p:spPr>
        <p:txBody>
          <a:bodyPr>
            <a:noAutofit/>
          </a:bodyPr>
          <a:lstStyle/>
          <a:p>
            <a:pPr>
              <a:lnSpc>
                <a:spcPct val="150000"/>
              </a:lnSpc>
            </a:pPr>
            <a:r>
              <a:rPr lang="fa-IR" sz="1600" dirty="0"/>
              <a:t>ماده 1- وزارت بهداشت، درمان و آموزش پزشکي: در اين آئین نامه ، به اختصار « وزارت » ناميده مي‌شود. </a:t>
            </a:r>
          </a:p>
          <a:p>
            <a:pPr>
              <a:lnSpc>
                <a:spcPct val="150000"/>
              </a:lnSpc>
            </a:pPr>
            <a:r>
              <a:rPr lang="fa-IR" sz="1600" dirty="0"/>
              <a:t>ماده 2- دانشگاه علوم پزشکي و خدمات بهداشتي درماني: در اين آئین نامه به اختصار «دانشگاه» ناميده مي‌شود.</a:t>
            </a:r>
          </a:p>
          <a:p>
            <a:pPr>
              <a:lnSpc>
                <a:spcPct val="150000"/>
              </a:lnSpc>
            </a:pPr>
            <a:r>
              <a:rPr lang="fa-IR" sz="1600" dirty="0"/>
              <a:t>ماده 3- دانشکده علوم پزشکي و خدمات بهداشتي درماني: در اين آئین نامه به اختصار « دانشكده » ناميده مي‌شود.</a:t>
            </a:r>
          </a:p>
          <a:p>
            <a:pPr>
              <a:lnSpc>
                <a:spcPct val="150000"/>
              </a:lnSpc>
            </a:pPr>
            <a:r>
              <a:rPr lang="fa-IR" sz="1600" dirty="0"/>
              <a:t>ماده 4- موسسه وابسته: شامل سازمان ها، مراکز و موسسات وابسته به وزارت می باشند که حسب قانون، تشکیل شده و دارای استقلال مالی- اداری هستند که در این آئین نامه به اختصار «موسسه» ناميده مي‌شود.</a:t>
            </a:r>
          </a:p>
          <a:p>
            <a:pPr>
              <a:lnSpc>
                <a:spcPct val="150000"/>
              </a:lnSpc>
            </a:pPr>
            <a:r>
              <a:rPr lang="fa-IR" sz="1600" dirty="0">
                <a:solidFill>
                  <a:srgbClr val="FF0000"/>
                </a:solidFill>
              </a:rPr>
              <a:t>ماده 5- شناسنامه شغل: بياني که کليات وظايف و مسئوليت‌هاي سطوح شغلي هم نوع را شامل مي‌گردد و حاوي عنوان، تعريف، نمونه وظايف و مسئوليت‌ها و حداقل شرايط احراز تحصيلي، تجربي، آموزشي، توانمندي‌ها، مهارت‌ها و پست‌هاي قابل تخصيص به آن شغل است.</a:t>
            </a:r>
          </a:p>
          <a:p>
            <a:pPr>
              <a:lnSpc>
                <a:spcPct val="150000"/>
              </a:lnSpc>
            </a:pPr>
            <a:r>
              <a:rPr lang="fa-IR" sz="1600" dirty="0">
                <a:solidFill>
                  <a:srgbClr val="FF0000"/>
                </a:solidFill>
              </a:rPr>
              <a:t>ماده 6- مهندسي مشاغل: به تجزيه، تحليل و تدوین شناسنامه مشاغل بر اساس نوع وظايف و طراحی مسیر ارتقا شغلی کارمندان، اطلاق مي‌شود. </a:t>
            </a:r>
          </a:p>
          <a:p>
            <a:pPr>
              <a:lnSpc>
                <a:spcPct val="150000"/>
              </a:lnSpc>
            </a:pPr>
            <a:r>
              <a:rPr lang="fa-IR" sz="1600" dirty="0">
                <a:solidFill>
                  <a:srgbClr val="FF0000"/>
                </a:solidFill>
              </a:rPr>
              <a:t>ماده 7- طرح طبقه بندی مشاغل: به مجموعه شناسنامه مشاغل عمومی و اختصاصی اطلاق می گردد. </a:t>
            </a:r>
          </a:p>
          <a:p>
            <a:pPr>
              <a:lnSpc>
                <a:spcPct val="150000"/>
              </a:lnSpc>
            </a:pPr>
            <a:r>
              <a:rPr lang="fa-IR" sz="1600" dirty="0"/>
              <a:t>ماده 8- ارزيابي مشاغل: به سنجش درجه اهميت و ارزش يک شغل در مقام مقايسه با ساير مشاغل، با توجه به نوع و پيچيدگي وظايف و سطح مسئوليت‌ها، حساسيت شغل و شرايط محيط کار، به منظور پرداخت حقوق مساوي، براي کار مساوي، در شرايط یکسان اطلاق مي‌شود</a:t>
            </a:r>
            <a:r>
              <a:rPr lang="fa-IR" sz="1600" dirty="0" smtClean="0"/>
              <a:t>.</a:t>
            </a:r>
            <a:endParaRPr lang="fa-IR" sz="1600" dirty="0"/>
          </a:p>
        </p:txBody>
      </p:sp>
    </p:spTree>
    <p:extLst>
      <p:ext uri="{BB962C8B-B14F-4D97-AF65-F5344CB8AC3E}">
        <p14:creationId xmlns="" xmlns:p14="http://schemas.microsoft.com/office/powerpoint/2010/main" val="2786270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فصل </a:t>
            </a:r>
            <a:r>
              <a:rPr lang="fa-IR" dirty="0" smtClean="0"/>
              <a:t>شش– ماده 71 – جدول 1</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98228622"/>
              </p:ext>
            </p:extLst>
          </p:nvPr>
        </p:nvGraphicFramePr>
        <p:xfrm>
          <a:off x="296107" y="1310332"/>
          <a:ext cx="10944917" cy="4871806"/>
        </p:xfrm>
        <a:graphic>
          <a:graphicData uri="http://schemas.openxmlformats.org/drawingml/2006/table">
            <a:tbl>
              <a:tblPr rtl="1" firstRow="1" firstCol="1" lastRow="1" lastCol="1" bandRow="1" bandCol="1"/>
              <a:tblGrid>
                <a:gridCol w="2510709"/>
                <a:gridCol w="385859"/>
                <a:gridCol w="397425"/>
                <a:gridCol w="523589"/>
                <a:gridCol w="541463"/>
                <a:gridCol w="551977"/>
                <a:gridCol w="551977"/>
                <a:gridCol w="553028"/>
                <a:gridCol w="554079"/>
                <a:gridCol w="538309"/>
                <a:gridCol w="553028"/>
                <a:gridCol w="554079"/>
                <a:gridCol w="554079"/>
                <a:gridCol w="554079"/>
                <a:gridCol w="544619"/>
                <a:gridCol w="538309"/>
                <a:gridCol w="538309"/>
              </a:tblGrid>
              <a:tr h="641313">
                <a:tc>
                  <a:txBody>
                    <a:bodyPr/>
                    <a:lstStyle/>
                    <a:p>
                      <a:pPr algn="just" rtl="1">
                        <a:lnSpc>
                          <a:spcPct val="115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                     </a:t>
                      </a:r>
                      <a:r>
                        <a:rPr lang="fa-IR" sz="1200" b="1" dirty="0" smtClean="0">
                          <a:effectLst/>
                          <a:latin typeface="Calibri" panose="020F0502020204030204" pitchFamily="34" charset="0"/>
                          <a:ea typeface="Calibri" panose="020F0502020204030204" pitchFamily="34" charset="0"/>
                          <a:cs typeface="B Nazanin" panose="00000400000000000000" pitchFamily="2" charset="-78"/>
                        </a:rPr>
                        <a:t>                        </a:t>
                      </a:r>
                      <a:r>
                        <a:rPr lang="ar-SA" sz="1200" b="1" dirty="0" smtClean="0">
                          <a:effectLst/>
                          <a:latin typeface="Calibri" panose="020F0502020204030204" pitchFamily="34" charset="0"/>
                          <a:ea typeface="Calibri" panose="020F0502020204030204" pitchFamily="34" charset="0"/>
                          <a:cs typeface="B Nazanin" panose="00000400000000000000" pitchFamily="2" charset="-78"/>
                        </a:rPr>
                        <a:t> </a:t>
                      </a:r>
                      <a:r>
                        <a:rPr lang="ar-SA" sz="1200" b="1" dirty="0">
                          <a:effectLst/>
                          <a:latin typeface="Calibri" panose="020F0502020204030204" pitchFamily="34" charset="0"/>
                          <a:ea typeface="Calibri" panose="020F0502020204030204" pitchFamily="34" charset="0"/>
                          <a:cs typeface="B Nazanin" panose="00000400000000000000" pitchFamily="2" charset="-78"/>
                        </a:rPr>
                        <a:t>طبقه شغلي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تحصيل/تجربه</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20656">
                <a:tc>
                  <a:txBody>
                    <a:bodyPr/>
                    <a:lstStyle/>
                    <a:p>
                      <a:pPr algn="just" rtl="1">
                        <a:lnSpc>
                          <a:spcPct val="115000"/>
                        </a:lnSpc>
                        <a:spcAft>
                          <a:spcPts val="0"/>
                        </a:spcAft>
                      </a:pPr>
                      <a:r>
                        <a:rPr lang="ar-SA" sz="1200" dirty="0">
                          <a:effectLst/>
                          <a:latin typeface="Calibri" panose="020F0502020204030204" pitchFamily="34" charset="0"/>
                          <a:ea typeface="Calibri" panose="020F0502020204030204" pitchFamily="34" charset="0"/>
                          <a:cs typeface="B Titr" pitchFamily="2" charset="-78"/>
                        </a:rPr>
                        <a:t>پايان دوره ابتدايي </a:t>
                      </a:r>
                      <a:endParaRPr lang="en-US" sz="1100" dirty="0">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6</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12</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24</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002">
                <a:tc>
                  <a:txBody>
                    <a:bodyPr/>
                    <a:lstStyle/>
                    <a:p>
                      <a:pPr algn="just" rtl="1">
                        <a:lnSpc>
                          <a:spcPct val="115000"/>
                        </a:lnSpc>
                        <a:spcAft>
                          <a:spcPts val="0"/>
                        </a:spcAft>
                      </a:pPr>
                      <a:r>
                        <a:rPr lang="ar-SA" sz="1200" dirty="0">
                          <a:effectLst/>
                          <a:latin typeface="Calibri" panose="020F0502020204030204" pitchFamily="34" charset="0"/>
                          <a:ea typeface="Calibri" panose="020F0502020204030204" pitchFamily="34" charset="0"/>
                          <a:cs typeface="B Titr" pitchFamily="2" charset="-78"/>
                        </a:rPr>
                        <a:t>پایان دوره راهنمائی یا دوره اول متوسطه</a:t>
                      </a:r>
                      <a:endParaRPr lang="en-US" sz="1100" dirty="0">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56">
                <a:tc>
                  <a:txBody>
                    <a:bodyPr/>
                    <a:lstStyle/>
                    <a:p>
                      <a:pPr algn="just" rtl="1">
                        <a:lnSpc>
                          <a:spcPct val="115000"/>
                        </a:lnSpc>
                        <a:spcAft>
                          <a:spcPts val="0"/>
                        </a:spcAft>
                      </a:pPr>
                      <a:r>
                        <a:rPr lang="ar-SA" sz="1200" dirty="0">
                          <a:effectLst/>
                          <a:latin typeface="Calibri" panose="020F0502020204030204" pitchFamily="34" charset="0"/>
                          <a:ea typeface="Calibri" panose="020F0502020204030204" pitchFamily="34" charset="0"/>
                          <a:cs typeface="B Titr" pitchFamily="2" charset="-78"/>
                        </a:rPr>
                        <a:t>ديپلم</a:t>
                      </a:r>
                      <a:endParaRPr lang="en-US" sz="1100" dirty="0">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20656">
                <a:tc>
                  <a:txBody>
                    <a:bodyPr/>
                    <a:lstStyle/>
                    <a:p>
                      <a:pPr algn="just" rtl="1">
                        <a:lnSpc>
                          <a:spcPct val="115000"/>
                        </a:lnSpc>
                        <a:spcAft>
                          <a:spcPts val="0"/>
                        </a:spcAft>
                      </a:pPr>
                      <a:r>
                        <a:rPr lang="ar-SA" sz="1200" dirty="0">
                          <a:effectLst/>
                          <a:latin typeface="Calibri" panose="020F0502020204030204" pitchFamily="34" charset="0"/>
                          <a:ea typeface="Calibri" panose="020F0502020204030204" pitchFamily="34" charset="0"/>
                          <a:cs typeface="B Titr" pitchFamily="2" charset="-78"/>
                        </a:rPr>
                        <a:t>كارداني</a:t>
                      </a:r>
                      <a:endParaRPr lang="en-US" sz="1100" dirty="0">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25</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56">
                <a:tc>
                  <a:txBody>
                    <a:bodyPr/>
                    <a:lstStyle/>
                    <a:p>
                      <a:pPr algn="just" rtl="1">
                        <a:lnSpc>
                          <a:spcPct val="115000"/>
                        </a:lnSpc>
                        <a:spcAft>
                          <a:spcPts val="0"/>
                        </a:spcAft>
                      </a:pPr>
                      <a:r>
                        <a:rPr lang="ar-SA" sz="1200" dirty="0">
                          <a:effectLst/>
                          <a:latin typeface="Calibri" panose="020F0502020204030204" pitchFamily="34" charset="0"/>
                          <a:ea typeface="Calibri" panose="020F0502020204030204" pitchFamily="34" charset="0"/>
                          <a:cs typeface="B Titr" pitchFamily="2" charset="-78"/>
                        </a:rPr>
                        <a:t>كارشناسي</a:t>
                      </a:r>
                      <a:endParaRPr lang="en-US" sz="1100" dirty="0">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4</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12</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16</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24</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56">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كارشناسي ارشد</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4</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12</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16</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23</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26</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29</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56">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دکتری حرفه ای *</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4</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12</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16</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23</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26</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29</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0778">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دکترای تخصصی </a:t>
                      </a:r>
                      <a:r>
                        <a:rPr lang="en-US" sz="1200" dirty="0" err="1">
                          <a:solidFill>
                            <a:srgbClr val="FF0000"/>
                          </a:solidFill>
                          <a:effectLst/>
                          <a:latin typeface="Calibri" panose="020F0502020204030204" pitchFamily="34" charset="0"/>
                          <a:ea typeface="Calibri" panose="020F0502020204030204" pitchFamily="34" charset="0"/>
                          <a:cs typeface="B Titr" pitchFamily="2" charset="-78"/>
                        </a:rPr>
                        <a:t>Phd</a:t>
                      </a:r>
                      <a:r>
                        <a:rPr lang="fa-IR" sz="1200" dirty="0">
                          <a:solidFill>
                            <a:srgbClr val="FF0000"/>
                          </a:solidFill>
                          <a:effectLst/>
                          <a:latin typeface="Calibri" panose="020F0502020204030204" pitchFamily="34" charset="0"/>
                          <a:ea typeface="Calibri" panose="020F0502020204030204" pitchFamily="34" charset="0"/>
                          <a:cs typeface="B Titr" pitchFamily="2" charset="-78"/>
                        </a:rPr>
                        <a:t> /دکتری </a:t>
                      </a:r>
                      <a:r>
                        <a:rPr lang="ar-SA" sz="1200" dirty="0">
                          <a:solidFill>
                            <a:srgbClr val="FF0000"/>
                          </a:solidFill>
                          <a:effectLst/>
                          <a:latin typeface="Calibri" panose="020F0502020204030204" pitchFamily="34" charset="0"/>
                          <a:ea typeface="Calibri" panose="020F0502020204030204" pitchFamily="34" charset="0"/>
                          <a:cs typeface="B Titr" pitchFamily="2" charset="-78"/>
                        </a:rPr>
                        <a:t>تخصصی بالینی/فوق تخصصی بالینی **</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en-US"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 </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4</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12</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16</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a:effectLst/>
                          <a:latin typeface="Calibri" panose="020F0502020204030204" pitchFamily="34" charset="0"/>
                          <a:ea typeface="Calibri" panose="020F0502020204030204" pitchFamily="34" charset="0"/>
                          <a:cs typeface="B Titr" pitchFamily="2" charset="-78"/>
                        </a:rPr>
                        <a:t>20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23</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26</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200" dirty="0">
                          <a:solidFill>
                            <a:srgbClr val="FF0000"/>
                          </a:solidFill>
                          <a:effectLst/>
                          <a:latin typeface="Calibri" panose="020F0502020204030204" pitchFamily="34" charset="0"/>
                          <a:ea typeface="Calibri" panose="020F0502020204030204" pitchFamily="34" charset="0"/>
                          <a:cs typeface="B Titr" pitchFamily="2" charset="-78"/>
                        </a:rPr>
                        <a:t>29</a:t>
                      </a:r>
                      <a:endParaRPr lang="en-US" sz="1100"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777">
                <a:tc gridSpan="17">
                  <a:txBody>
                    <a:bodyPr/>
                    <a:lstStyle/>
                    <a:p>
                      <a:pPr algn="just" rtl="1">
                        <a:lnSpc>
                          <a:spcPct val="107000"/>
                        </a:lnSpc>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 دارندگان مدرک تحصیلی دکتری عمومی ( پزشکی، دندانپزشکی، داروسازی) و دکترای علوم آزمایشگاهی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 به استناد ماده 5 فصل دوم آئین نامه آموزشی مبنی بر لحاظ نظام واحدی در تمام مقاطع</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47625"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p14="http://schemas.microsoft.com/office/powerpoint/2010/main" val="4607830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شش– ضوابط اجرایی ارتقاء طبقه و رتبه</a:t>
            </a:r>
            <a:endParaRPr lang="en-US" dirty="0"/>
          </a:p>
        </p:txBody>
      </p:sp>
      <p:sp>
        <p:nvSpPr>
          <p:cNvPr id="3" name="Content Placeholder 2"/>
          <p:cNvSpPr>
            <a:spLocks noGrp="1"/>
          </p:cNvSpPr>
          <p:nvPr>
            <p:ph idx="1"/>
          </p:nvPr>
        </p:nvSpPr>
        <p:spPr>
          <a:xfrm>
            <a:off x="377371" y="1611086"/>
            <a:ext cx="11451772" cy="5065485"/>
          </a:xfrm>
        </p:spPr>
        <p:txBody>
          <a:bodyPr>
            <a:normAutofit/>
          </a:bodyPr>
          <a:lstStyle/>
          <a:p>
            <a:pPr>
              <a:lnSpc>
                <a:spcPct val="150000"/>
              </a:lnSpc>
            </a:pPr>
            <a:r>
              <a:rPr lang="fa-IR" sz="1600" dirty="0"/>
              <a:t>ماده 71-کارمندان شاغل در دانشگاه/ دانشکده/ مؤسسه برابر جدول شمارة 1 و بر اساس شرايط احراز تحصيلي و تجربي به طبقات شغلي استحقاقي در جدول حق شغل ارتقاء مي‌يابند.</a:t>
            </a:r>
          </a:p>
          <a:p>
            <a:pPr>
              <a:lnSpc>
                <a:spcPct val="150000"/>
              </a:lnSpc>
            </a:pPr>
            <a:r>
              <a:rPr lang="fa-IR" sz="1600" dirty="0" smtClean="0"/>
              <a:t>تبصره</a:t>
            </a:r>
            <a:r>
              <a:rPr lang="fa-IR" sz="1600" dirty="0"/>
              <a:t>: روند ارتقا طبقه دارندگان مدرک تحصیلی دکترای دامپزشکی نظیر دارندگان دکتری حرفه ای می باشد.</a:t>
            </a:r>
          </a:p>
          <a:p>
            <a:pPr>
              <a:lnSpc>
                <a:spcPct val="150000"/>
              </a:lnSpc>
            </a:pPr>
            <a:endParaRPr lang="fa-IR" sz="100" dirty="0"/>
          </a:p>
          <a:p>
            <a:pPr>
              <a:lnSpc>
                <a:spcPct val="150000"/>
              </a:lnSpc>
            </a:pPr>
            <a:endParaRPr lang="fa-IR" sz="500" dirty="0"/>
          </a:p>
          <a:p>
            <a:pPr>
              <a:lnSpc>
                <a:spcPct val="150000"/>
              </a:lnSpc>
            </a:pPr>
            <a:r>
              <a:rPr lang="fa-IR" sz="1600" dirty="0" smtClean="0"/>
              <a:t>* </a:t>
            </a:r>
            <a:r>
              <a:rPr lang="fa-IR" sz="1600" dirty="0"/>
              <a:t>دارندگان مدرک تحصیلی دکتری عمومی ( پزشکی، دندانپزشکی، داروسازی) و دکترای علوم آزمایشگاهی  </a:t>
            </a:r>
          </a:p>
          <a:p>
            <a:pPr>
              <a:lnSpc>
                <a:spcPct val="150000"/>
              </a:lnSpc>
            </a:pPr>
            <a:r>
              <a:rPr lang="fa-IR" sz="1600" dirty="0"/>
              <a:t>** به استناد ماده 5 فصل دوم آئین نامه آموزشی مبنی بر لحاظ نظام واحدی در تمام مقاطع</a:t>
            </a:r>
          </a:p>
          <a:p>
            <a:pPr>
              <a:lnSpc>
                <a:spcPct val="150000"/>
              </a:lnSpc>
            </a:pPr>
            <a:r>
              <a:rPr lang="fa-IR" sz="1600" dirty="0"/>
              <a:t>ماده 72 - رعايت حداکثر سقف طبقات شانزده گانة جدول فوق الزامي است.</a:t>
            </a:r>
          </a:p>
          <a:p>
            <a:pPr>
              <a:lnSpc>
                <a:spcPct val="150000"/>
              </a:lnSpc>
            </a:pPr>
            <a:r>
              <a:rPr lang="fa-IR" sz="1600" dirty="0"/>
              <a:t>ماده73- کارمنداني که در بدو استخدام داراي شرايط تحصيلي و تجربي جدول شماره یک باشند، در طبقه استحقاقي قرار خواهند گرفت.</a:t>
            </a:r>
          </a:p>
          <a:p>
            <a:pPr>
              <a:lnSpc>
                <a:spcPct val="150000"/>
              </a:lnSpc>
            </a:pPr>
            <a:r>
              <a:rPr lang="fa-IR" sz="1600" dirty="0"/>
              <a:t> تبصره 1: کارمندان قرارداد کار معین بعد از تاریخ 28/12/1398 مشمول این ماده می باشند.</a:t>
            </a:r>
          </a:p>
          <a:p>
            <a:endParaRPr lang="en-US" sz="1600" dirty="0"/>
          </a:p>
        </p:txBody>
      </p:sp>
    </p:spTree>
    <p:extLst>
      <p:ext uri="{BB962C8B-B14F-4D97-AF65-F5344CB8AC3E}">
        <p14:creationId xmlns="" xmlns:p14="http://schemas.microsoft.com/office/powerpoint/2010/main" val="33017699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شش– ضوابط اجرایی ارتقاء طبقه و رتبه</a:t>
            </a:r>
            <a:endParaRPr lang="en-US" dirty="0"/>
          </a:p>
        </p:txBody>
      </p:sp>
      <p:sp>
        <p:nvSpPr>
          <p:cNvPr id="3" name="Content Placeholder 2"/>
          <p:cNvSpPr>
            <a:spLocks noGrp="1"/>
          </p:cNvSpPr>
          <p:nvPr>
            <p:ph idx="1"/>
          </p:nvPr>
        </p:nvSpPr>
        <p:spPr>
          <a:xfrm>
            <a:off x="377371" y="1611086"/>
            <a:ext cx="11451772" cy="5065485"/>
          </a:xfrm>
        </p:spPr>
        <p:txBody>
          <a:bodyPr>
            <a:normAutofit/>
          </a:bodyPr>
          <a:lstStyle/>
          <a:p>
            <a:pPr>
              <a:lnSpc>
                <a:spcPct val="200000"/>
              </a:lnSpc>
            </a:pPr>
            <a:r>
              <a:rPr lang="fa-IR" sz="1600" dirty="0" smtClean="0"/>
              <a:t>ماده74- </a:t>
            </a:r>
            <a:r>
              <a:rPr lang="fa-IR" sz="1600" dirty="0"/>
              <a:t>شاغلين مشاغلي که در مناطق کمتر توسعه يافته، موضوع فهرست تصويب‌نامه شماره 76294/ت 36095 ﻫ مورخ 10/04/88   و استان‌هاي خراسان شمالي، خراسان جنوبي، کهگيلويه و بويراحمد، چهارمحال و بختياري، کردستان، سيستان و بلوچستان، بوشهر، هرمزگان، خوزستان و ايلام خدمت مي‌نمايند، به ازاي هر يک سال سوابق تجربي، از يک سال تعجيل(کسر سال به نسبت) در ارتقاء طبقه و رتبه برخوردار مي‌شوند. </a:t>
            </a:r>
            <a:r>
              <a:rPr lang="fa-IR" sz="1600" dirty="0" smtClean="0"/>
              <a:t>اصلاحات تصویب نامه در اجرا مدنظر قرار گیرد. </a:t>
            </a:r>
            <a:r>
              <a:rPr lang="fa-IR" sz="1600" dirty="0" smtClean="0">
                <a:solidFill>
                  <a:srgbClr val="FF0000"/>
                </a:solidFill>
              </a:rPr>
              <a:t>تاریخ اجرا جهت مشاغل کاردانی و کارشناسی 1388/1/1 وجهت مشاغل سطح سایر از تاریخ 1397/1/1</a:t>
            </a:r>
            <a:endParaRPr lang="fa-IR" sz="1600" dirty="0">
              <a:solidFill>
                <a:srgbClr val="FF0000"/>
              </a:solidFill>
            </a:endParaRPr>
          </a:p>
          <a:p>
            <a:pPr>
              <a:lnSpc>
                <a:spcPct val="200000"/>
              </a:lnSpc>
            </a:pPr>
            <a:r>
              <a:rPr lang="fa-IR" sz="1600" dirty="0">
                <a:solidFill>
                  <a:srgbClr val="FF0000"/>
                </a:solidFill>
              </a:rPr>
              <a:t>تبصره : سنوات خدمت سربازی، پیام آوری بهداشت و </a:t>
            </a:r>
            <a:r>
              <a:rPr lang="fa-IR" sz="1800" dirty="0">
                <a:solidFill>
                  <a:srgbClr val="FF0000"/>
                </a:solidFill>
                <a:cs typeface="B Titr" pitchFamily="2" charset="-78"/>
              </a:rPr>
              <a:t>بخش خصوصی </a:t>
            </a:r>
            <a:r>
              <a:rPr lang="fa-IR" sz="1600" dirty="0">
                <a:solidFill>
                  <a:srgbClr val="FF0000"/>
                </a:solidFill>
              </a:rPr>
              <a:t>به صورت مضاعف قابل پذیرش نمی باشد</a:t>
            </a:r>
            <a:r>
              <a:rPr lang="fa-IR" sz="1600" dirty="0" smtClean="0">
                <a:solidFill>
                  <a:srgbClr val="FF0000"/>
                </a:solidFill>
              </a:rPr>
              <a:t>.</a:t>
            </a:r>
          </a:p>
          <a:p>
            <a:pPr>
              <a:lnSpc>
                <a:spcPct val="200000"/>
              </a:lnSpc>
            </a:pPr>
            <a:r>
              <a:rPr lang="ar-SA" sz="1600" dirty="0"/>
              <a:t>ماده75- ملاک محاسبه ارتقاء طبقه شغلي افرادي که قبل از اجراي قانون مديريت خدمات کشوري (01/01/1388)، برابر مقررات حاکم از سوابق تجربي بخش غيردولتي و همچنين امتياز تعجيل در گروه استفاده نموده‌اند، براي انطباق تجربه آنان با جدول ارتقاء طبقه شغلي (جدول شماره 1)، در تمام طبقات تاريخ دريافت آخرين گروه استحقاقي خواهد بود</a:t>
            </a:r>
            <a:r>
              <a:rPr lang="ar-SA" sz="1600" dirty="0" smtClean="0"/>
              <a:t>.</a:t>
            </a:r>
            <a:endParaRPr lang="en-US" sz="1600" dirty="0"/>
          </a:p>
        </p:txBody>
      </p:sp>
    </p:spTree>
    <p:extLst>
      <p:ext uri="{BB962C8B-B14F-4D97-AF65-F5344CB8AC3E}">
        <p14:creationId xmlns="" xmlns:p14="http://schemas.microsoft.com/office/powerpoint/2010/main" val="33353186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فصل </a:t>
            </a:r>
            <a:r>
              <a:rPr lang="fa-IR" dirty="0" smtClean="0"/>
              <a:t>شش– ماده 76 – جدول 2</a:t>
            </a:r>
            <a:endParaRPr lang="en-US" dirty="0"/>
          </a:p>
        </p:txBody>
      </p:sp>
      <p:sp>
        <p:nvSpPr>
          <p:cNvPr id="3" name="Content Placeholder 2"/>
          <p:cNvSpPr>
            <a:spLocks noGrp="1"/>
          </p:cNvSpPr>
          <p:nvPr>
            <p:ph idx="1"/>
          </p:nvPr>
        </p:nvSpPr>
        <p:spPr>
          <a:xfrm>
            <a:off x="728870" y="1765990"/>
            <a:ext cx="10515600" cy="4351338"/>
          </a:xfrm>
        </p:spPr>
        <p:txBody>
          <a:bodyPr>
            <a:normAutofit/>
          </a:bodyPr>
          <a:lstStyle/>
          <a:p>
            <a:r>
              <a:rPr lang="fa-IR" sz="1800" dirty="0"/>
              <a:t>ماده 76- نحوه ارتقاء کارمندان به رتبه‌هاي شغلي بالاتر به شرح جدول شماره 2 و شرایط و مواد مرتبط زیر مي‌باشد.</a:t>
            </a:r>
            <a:endParaRPr lang="en-US" sz="1800" dirty="0"/>
          </a:p>
        </p:txBody>
      </p:sp>
      <p:graphicFrame>
        <p:nvGraphicFramePr>
          <p:cNvPr id="8" name="Table 7"/>
          <p:cNvGraphicFramePr>
            <a:graphicFrameLocks noGrp="1"/>
          </p:cNvGraphicFramePr>
          <p:nvPr>
            <p:extLst>
              <p:ext uri="{D42A27DB-BD31-4B8C-83A1-F6EECF244321}">
                <p14:modId xmlns="" xmlns:p14="http://schemas.microsoft.com/office/powerpoint/2010/main" val="290837204"/>
              </p:ext>
            </p:extLst>
          </p:nvPr>
        </p:nvGraphicFramePr>
        <p:xfrm>
          <a:off x="1499616" y="3978234"/>
          <a:ext cx="9267507" cy="1654469"/>
        </p:xfrm>
        <a:graphic>
          <a:graphicData uri="http://schemas.openxmlformats.org/drawingml/2006/table">
            <a:tbl>
              <a:tblPr rtl="1" firstRow="1" firstCol="1" lastRow="1" lastCol="1" bandRow="1" bandCol="1"/>
              <a:tblGrid>
                <a:gridCol w="4952067"/>
                <a:gridCol w="965819"/>
                <a:gridCol w="936494"/>
                <a:gridCol w="936494"/>
                <a:gridCol w="804060"/>
                <a:gridCol w="672573"/>
              </a:tblGrid>
              <a:tr h="827235">
                <a:tc>
                  <a:txBody>
                    <a:bodyPr/>
                    <a:lstStyle/>
                    <a:p>
                      <a:pPr algn="just"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رتبه‌ها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مدت سنوات تجربي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0CECE"/>
                    </a:solidFill>
                  </a:tcPr>
                </a:tc>
                <a:tc>
                  <a:txBody>
                    <a:bodyPr/>
                    <a:lstStyle/>
                    <a:p>
                      <a:pPr algn="just"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مقدماتي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lgn="just"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پايه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lgn="just"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ارشد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lgn="just"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خبره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lgn="just" rtl="1">
                        <a:lnSpc>
                          <a:spcPct val="107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عالي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r>
              <a:tr h="413617">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مدت سنوات تجربي لازم براي مشاغل سطح کارشناسي</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6</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12</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18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24</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617">
                <a:tc>
                  <a:txBody>
                    <a:bodyPr/>
                    <a:lstStyle/>
                    <a:p>
                      <a:pPr algn="just" rtl="1">
                        <a:lnSpc>
                          <a:spcPct val="107000"/>
                        </a:lnSpc>
                        <a:spcAft>
                          <a:spcPts val="0"/>
                        </a:spcAft>
                      </a:pPr>
                      <a:r>
                        <a:rPr lang="ar-SA" sz="1200" dirty="0">
                          <a:effectLst/>
                          <a:latin typeface="Calibri" panose="020F0502020204030204" pitchFamily="34" charset="0"/>
                          <a:ea typeface="Calibri" panose="020F0502020204030204" pitchFamily="34" charset="0"/>
                          <a:cs typeface="B Titr" pitchFamily="2" charset="-78"/>
                        </a:rPr>
                        <a:t>مدت سنوات تجربي لازم براي مشاغل سطح </a:t>
                      </a:r>
                      <a:r>
                        <a:rPr lang="ar-SA" sz="1200" dirty="0">
                          <a:solidFill>
                            <a:srgbClr val="FF0000"/>
                          </a:solidFill>
                          <a:effectLst/>
                          <a:latin typeface="Calibri" panose="020F0502020204030204" pitchFamily="34" charset="0"/>
                          <a:ea typeface="Calibri" panose="020F0502020204030204" pitchFamily="34" charset="0"/>
                          <a:cs typeface="B Titr" pitchFamily="2" charset="-78"/>
                        </a:rPr>
                        <a:t>سایر</a:t>
                      </a:r>
                      <a:r>
                        <a:rPr lang="ar-SA" sz="1200" dirty="0">
                          <a:effectLst/>
                          <a:latin typeface="Calibri" panose="020F0502020204030204" pitchFamily="34" charset="0"/>
                          <a:ea typeface="Calibri" panose="020F0502020204030204" pitchFamily="34" charset="0"/>
                          <a:cs typeface="B Titr" pitchFamily="2" charset="-78"/>
                        </a:rPr>
                        <a:t> و کارداني</a:t>
                      </a:r>
                      <a:endParaRPr lang="en-US" sz="1100" dirty="0">
                        <a:effectLst/>
                        <a:latin typeface="Calibri" panose="020F0502020204030204" pitchFamily="34" charset="0"/>
                        <a:ea typeface="Calibri" panose="020F0502020204030204" pitchFamily="34" charset="0"/>
                        <a:cs typeface="B Titr" pitchFamily="2" charset="-78"/>
                      </a:endParaRPr>
                    </a:p>
                  </a:txBody>
                  <a:tcPr marL="68580" marR="68580" marT="0" marB="0" anchor="ctr">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0</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8</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dirty="0">
                          <a:effectLst/>
                          <a:latin typeface="Calibri" panose="020F0502020204030204" pitchFamily="34" charset="0"/>
                          <a:ea typeface="Calibri" panose="020F0502020204030204" pitchFamily="34" charset="0"/>
                          <a:cs typeface="B Titr" pitchFamily="2" charset="-78"/>
                        </a:rPr>
                        <a:t>16</a:t>
                      </a:r>
                      <a:endParaRPr lang="en-US" sz="1100" dirty="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a:effectLst/>
                          <a:latin typeface="Calibri" panose="020F0502020204030204" pitchFamily="34" charset="0"/>
                          <a:ea typeface="Calibri" panose="020F0502020204030204" pitchFamily="34" charset="0"/>
                          <a:cs typeface="B Titr" pitchFamily="2" charset="-78"/>
                        </a:rPr>
                        <a:t>24</a:t>
                      </a:r>
                      <a:endParaRPr lang="en-US" sz="110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A" sz="1200" dirty="0">
                          <a:effectLst/>
                          <a:latin typeface="Calibri" panose="020F0502020204030204" pitchFamily="34" charset="0"/>
                          <a:ea typeface="Calibri" panose="020F0502020204030204" pitchFamily="34" charset="0"/>
                          <a:cs typeface="B Titr" pitchFamily="2" charset="-78"/>
                        </a:rPr>
                        <a:t> </a:t>
                      </a:r>
                      <a:endParaRPr lang="en-US" sz="1100" dirty="0">
                        <a:effectLst/>
                        <a:latin typeface="Calibri" panose="020F0502020204030204" pitchFamily="34" charset="0"/>
                        <a:ea typeface="Calibri" panose="020F0502020204030204" pitchFamily="34" charset="0"/>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2"/>
          <p:cNvSpPr>
            <a:spLocks noChangeArrowheads="1"/>
          </p:cNvSpPr>
          <p:nvPr/>
        </p:nvSpPr>
        <p:spPr bwMode="auto">
          <a:xfrm>
            <a:off x="2950464" y="3182929"/>
            <a:ext cx="5535167"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B Titr" pitchFamily="2" charset="-78"/>
              </a:rPr>
              <a:t>جدول شماره 2- ارتقاء رتبه شغلي بر اساس سنوات تجربي</a:t>
            </a:r>
            <a:endParaRPr kumimoji="0" lang="en-US" sz="1600" b="0" i="0" u="none" strike="noStrike" cap="none" normalizeH="0" baseline="0" dirty="0" smtClean="0">
              <a:ln>
                <a:noFill/>
              </a:ln>
              <a:solidFill>
                <a:schemeClr val="tx1"/>
              </a:solidFill>
              <a:effectLst/>
              <a:latin typeface="Arial" panose="020B0604020202020204" pitchFamily="34" charset="0"/>
              <a:cs typeface="B Titr"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0677755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شش – ماده 1-76</a:t>
            </a:r>
            <a:endParaRPr lang="en-US" dirty="0"/>
          </a:p>
        </p:txBody>
      </p:sp>
      <p:sp>
        <p:nvSpPr>
          <p:cNvPr id="3" name="Content Placeholder 2"/>
          <p:cNvSpPr>
            <a:spLocks noGrp="1"/>
          </p:cNvSpPr>
          <p:nvPr>
            <p:ph idx="1"/>
          </p:nvPr>
        </p:nvSpPr>
        <p:spPr/>
        <p:txBody>
          <a:bodyPr>
            <a:normAutofit/>
          </a:bodyPr>
          <a:lstStyle/>
          <a:p>
            <a:pPr>
              <a:lnSpc>
                <a:spcPct val="150000"/>
              </a:lnSpc>
            </a:pPr>
            <a:r>
              <a:rPr lang="ar-SA" sz="1600" dirty="0">
                <a:cs typeface="B Titr" pitchFamily="2" charset="-78"/>
              </a:rPr>
              <a:t>1-76: ارتقاء به رتبه پايه:</a:t>
            </a:r>
            <a:endParaRPr lang="en-US" sz="1600" dirty="0">
              <a:cs typeface="B Titr" pitchFamily="2" charset="-78"/>
            </a:endParaRPr>
          </a:p>
          <a:p>
            <a:pPr lvl="0">
              <a:lnSpc>
                <a:spcPct val="150000"/>
              </a:lnSpc>
            </a:pPr>
            <a:endParaRPr lang="fa-IR" sz="1600" dirty="0" smtClean="0">
              <a:solidFill>
                <a:srgbClr val="FF0000"/>
              </a:solidFill>
            </a:endParaRPr>
          </a:p>
          <a:p>
            <a:pPr lvl="0">
              <a:lnSpc>
                <a:spcPct val="150000"/>
              </a:lnSpc>
            </a:pPr>
            <a:r>
              <a:rPr lang="ar-SA" sz="1600" dirty="0" smtClean="0">
                <a:solidFill>
                  <a:srgbClr val="FF0000"/>
                </a:solidFill>
              </a:rPr>
              <a:t>کسب </a:t>
            </a:r>
            <a:r>
              <a:rPr lang="ar-SA" sz="1600" dirty="0">
                <a:solidFill>
                  <a:srgbClr val="FF0000"/>
                </a:solidFill>
              </a:rPr>
              <a:t>حداقل 70 درصد </a:t>
            </a:r>
            <a:r>
              <a:rPr lang="ar-SA" sz="1600" dirty="0"/>
              <a:t>امتياز از ميانگين مجموع امتياز ارزيابي ساليانه کارمند در دوره  ارتقاء رتبه شغلي.</a:t>
            </a:r>
            <a:endParaRPr lang="en-US" sz="1600" dirty="0"/>
          </a:p>
          <a:p>
            <a:pPr lvl="0">
              <a:lnSpc>
                <a:spcPct val="150000"/>
              </a:lnSpc>
            </a:pPr>
            <a:r>
              <a:rPr lang="ar-SA" sz="1600" dirty="0">
                <a:solidFill>
                  <a:srgbClr val="FF0000"/>
                </a:solidFill>
              </a:rPr>
              <a:t>گذراندن 300 ساعت دوره آموزشي </a:t>
            </a:r>
            <a:r>
              <a:rPr lang="ar-SA" sz="1600" dirty="0"/>
              <a:t>در چارچوب نظام آموزشي کارکنان، مصوب کارگروه آموزش و توانمند سازی کارکنان دانشگاه/ دانشکده/ موسسه.</a:t>
            </a:r>
            <a:endParaRPr lang="en-US" sz="1600" dirty="0"/>
          </a:p>
          <a:p>
            <a:pPr>
              <a:lnSpc>
                <a:spcPct val="150000"/>
              </a:lnSpc>
            </a:pPr>
            <a:r>
              <a:rPr lang="fa-IR" sz="1600" dirty="0"/>
              <a:t> </a:t>
            </a:r>
            <a:endParaRPr lang="fa-IR" sz="1600" dirty="0" smtClean="0"/>
          </a:p>
          <a:p>
            <a:pPr>
              <a:lnSpc>
                <a:spcPct val="150000"/>
              </a:lnSpc>
            </a:pPr>
            <a:r>
              <a:rPr lang="fa-IR" sz="1600" dirty="0" smtClean="0"/>
              <a:t> </a:t>
            </a:r>
            <a:r>
              <a:rPr lang="fa-IR" sz="1600" dirty="0"/>
              <a:t>تبصره: </a:t>
            </a:r>
            <a:r>
              <a:rPr lang="ar-SA" sz="1600" dirty="0"/>
              <a:t>براي </a:t>
            </a:r>
            <a:r>
              <a:rPr lang="fa-IR" sz="1600" dirty="0"/>
              <a:t>مشاغل رسته خدمات، </a:t>
            </a:r>
            <a:r>
              <a:rPr lang="ar-SA" sz="1600" dirty="0"/>
              <a:t>گذراندن 70 ساعت دوره آموزشي در چارچوب نظام آموزشي کارکنان، مصوب کارگروه آموزش و توانمند سازی کارکنان دانشگاه/ دانشکده/ موسسه کافي است.</a:t>
            </a:r>
            <a:endParaRPr lang="en-US" sz="1600" dirty="0"/>
          </a:p>
        </p:txBody>
      </p:sp>
    </p:spTree>
    <p:extLst>
      <p:ext uri="{BB962C8B-B14F-4D97-AF65-F5344CB8AC3E}">
        <p14:creationId xmlns="" xmlns:p14="http://schemas.microsoft.com/office/powerpoint/2010/main" val="6581134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شش – ماده 2-76</a:t>
            </a:r>
            <a:endParaRPr lang="en-US" dirty="0"/>
          </a:p>
        </p:txBody>
      </p:sp>
      <p:sp>
        <p:nvSpPr>
          <p:cNvPr id="3" name="Content Placeholder 2"/>
          <p:cNvSpPr>
            <a:spLocks noGrp="1"/>
          </p:cNvSpPr>
          <p:nvPr>
            <p:ph idx="1"/>
          </p:nvPr>
        </p:nvSpPr>
        <p:spPr/>
        <p:txBody>
          <a:bodyPr>
            <a:normAutofit/>
          </a:bodyPr>
          <a:lstStyle/>
          <a:p>
            <a:pPr>
              <a:lnSpc>
                <a:spcPct val="150000"/>
              </a:lnSpc>
            </a:pPr>
            <a:r>
              <a:rPr lang="ar-SA" sz="1600" dirty="0">
                <a:cs typeface="B Titr" pitchFamily="2" charset="-78"/>
              </a:rPr>
              <a:t>2-76: ارتقاء به رتبه ارشد:</a:t>
            </a:r>
          </a:p>
          <a:p>
            <a:pPr>
              <a:lnSpc>
                <a:spcPct val="150000"/>
              </a:lnSpc>
            </a:pPr>
            <a:r>
              <a:rPr lang="ar-SA" sz="1600" dirty="0" smtClean="0">
                <a:solidFill>
                  <a:srgbClr val="FF0000"/>
                </a:solidFill>
              </a:rPr>
              <a:t>1.کسب </a:t>
            </a:r>
            <a:r>
              <a:rPr lang="ar-SA" sz="1600" dirty="0">
                <a:solidFill>
                  <a:srgbClr val="FF0000"/>
                </a:solidFill>
              </a:rPr>
              <a:t>حداقل 75 </a:t>
            </a:r>
            <a:r>
              <a:rPr lang="ar-SA" sz="1600" dirty="0"/>
              <a:t>درصد امتياز از ميانگين مجموع امتياز ارزيابي ساليانه کارمند در دوره ارتقاء رتبه شغلي.</a:t>
            </a:r>
          </a:p>
          <a:p>
            <a:pPr>
              <a:lnSpc>
                <a:spcPct val="150000"/>
              </a:lnSpc>
            </a:pPr>
            <a:r>
              <a:rPr lang="ar-SA" sz="1600" dirty="0" smtClean="0">
                <a:solidFill>
                  <a:srgbClr val="FF0000"/>
                </a:solidFill>
              </a:rPr>
              <a:t>2.گذراندن </a:t>
            </a:r>
            <a:r>
              <a:rPr lang="ar-SA" sz="1600" dirty="0">
                <a:solidFill>
                  <a:srgbClr val="FF0000"/>
                </a:solidFill>
              </a:rPr>
              <a:t>250 ساعت دوره آموزشي </a:t>
            </a:r>
            <a:r>
              <a:rPr lang="ar-SA" sz="1600" dirty="0"/>
              <a:t>در چارچوب نظام آموزشي کارکنان، مصوب کارگروه آموزش و توانمند سازی کارکنان.</a:t>
            </a:r>
          </a:p>
          <a:p>
            <a:pPr>
              <a:lnSpc>
                <a:spcPct val="150000"/>
              </a:lnSpc>
            </a:pPr>
            <a:r>
              <a:rPr lang="ar-SA" sz="1600" dirty="0"/>
              <a:t>    </a:t>
            </a:r>
            <a:endParaRPr lang="fa-IR" sz="1600" dirty="0" smtClean="0"/>
          </a:p>
          <a:p>
            <a:pPr>
              <a:lnSpc>
                <a:spcPct val="150000"/>
              </a:lnSpc>
            </a:pPr>
            <a:r>
              <a:rPr lang="ar-SA" sz="1600" dirty="0" smtClean="0"/>
              <a:t> </a:t>
            </a:r>
            <a:r>
              <a:rPr lang="ar-SA" sz="1600" dirty="0"/>
              <a:t>تبصره:  براي  مشاغل رسته خدمات ، گذراندن 50  ساعت دوره آموزشي در چارچوب نظام آموزشي کارکنان. مصوب کارگروه آموزش و توانمند سازی کارکنان دانشگاه/ دانشکده/ موسسه کافي است.</a:t>
            </a:r>
          </a:p>
        </p:txBody>
      </p:sp>
    </p:spTree>
    <p:extLst>
      <p:ext uri="{BB962C8B-B14F-4D97-AF65-F5344CB8AC3E}">
        <p14:creationId xmlns="" xmlns:p14="http://schemas.microsoft.com/office/powerpoint/2010/main" val="34456852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شش – ماده 3-76</a:t>
            </a:r>
            <a:endParaRPr lang="en-US" dirty="0"/>
          </a:p>
        </p:txBody>
      </p:sp>
      <p:sp>
        <p:nvSpPr>
          <p:cNvPr id="3" name="Content Placeholder 2"/>
          <p:cNvSpPr>
            <a:spLocks noGrp="1"/>
          </p:cNvSpPr>
          <p:nvPr>
            <p:ph idx="1"/>
          </p:nvPr>
        </p:nvSpPr>
        <p:spPr/>
        <p:txBody>
          <a:bodyPr>
            <a:normAutofit/>
          </a:bodyPr>
          <a:lstStyle/>
          <a:p>
            <a:pPr>
              <a:lnSpc>
                <a:spcPct val="150000"/>
              </a:lnSpc>
            </a:pPr>
            <a:r>
              <a:rPr lang="ar-SA" sz="1800" dirty="0">
                <a:cs typeface="B Titr" pitchFamily="2" charset="-78"/>
              </a:rPr>
              <a:t>3-76: ارتقاء به رتبه خبره:</a:t>
            </a:r>
          </a:p>
          <a:p>
            <a:pPr>
              <a:lnSpc>
                <a:spcPct val="150000"/>
              </a:lnSpc>
            </a:pPr>
            <a:r>
              <a:rPr lang="ar-SA" sz="1800" dirty="0" smtClean="0">
                <a:solidFill>
                  <a:srgbClr val="FF0000"/>
                </a:solidFill>
              </a:rPr>
              <a:t>1.کسب </a:t>
            </a:r>
            <a:r>
              <a:rPr lang="ar-SA" sz="1800" dirty="0">
                <a:solidFill>
                  <a:srgbClr val="FF0000"/>
                </a:solidFill>
              </a:rPr>
              <a:t>حداقل 80 </a:t>
            </a:r>
            <a:r>
              <a:rPr lang="ar-SA" sz="1800" dirty="0"/>
              <a:t>درصد امتياز از ميانگين مجموع امتياز ارزيابي ساليانه کارمند در دوره ارتقاء رتبه شغلي.</a:t>
            </a:r>
          </a:p>
          <a:p>
            <a:pPr>
              <a:lnSpc>
                <a:spcPct val="150000"/>
              </a:lnSpc>
            </a:pPr>
            <a:r>
              <a:rPr lang="ar-SA" sz="1800" dirty="0" smtClean="0">
                <a:solidFill>
                  <a:srgbClr val="FF0000"/>
                </a:solidFill>
              </a:rPr>
              <a:t>2.گذراندن </a:t>
            </a:r>
            <a:r>
              <a:rPr lang="ar-SA" sz="1800" dirty="0">
                <a:solidFill>
                  <a:srgbClr val="FF0000"/>
                </a:solidFill>
              </a:rPr>
              <a:t>200 ساعت دوره آموزشي </a:t>
            </a:r>
            <a:r>
              <a:rPr lang="ar-SA" sz="1800" dirty="0"/>
              <a:t>در چارچوب نظام آموزشي کارکنان، مصوب کارگروه آموزش و توانمند سازی کارکنان دانشگاه/ دانشکده/ موسسه.</a:t>
            </a:r>
          </a:p>
          <a:p>
            <a:pPr>
              <a:lnSpc>
                <a:spcPct val="150000"/>
              </a:lnSpc>
            </a:pPr>
            <a:r>
              <a:rPr lang="ar-SA" sz="1800" dirty="0" smtClean="0">
                <a:solidFill>
                  <a:srgbClr val="FF0000"/>
                </a:solidFill>
              </a:rPr>
              <a:t>3.دارا </a:t>
            </a:r>
            <a:r>
              <a:rPr lang="ar-SA" sz="1800" dirty="0">
                <a:solidFill>
                  <a:srgbClr val="FF0000"/>
                </a:solidFill>
              </a:rPr>
              <a:t>بودن حداقل یک تجربه ثبت شده در سامانه مدیریت دانش مرکز توسعه مدیریت و تحول اداری وزارت یا یک پیشنهاد تایید شده.</a:t>
            </a:r>
          </a:p>
        </p:txBody>
      </p:sp>
    </p:spTree>
    <p:extLst>
      <p:ext uri="{BB962C8B-B14F-4D97-AF65-F5344CB8AC3E}">
        <p14:creationId xmlns="" xmlns:p14="http://schemas.microsoft.com/office/powerpoint/2010/main" val="336167340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شش – ماده 4-76</a:t>
            </a:r>
            <a:endParaRPr lang="en-US" dirty="0"/>
          </a:p>
        </p:txBody>
      </p:sp>
      <p:sp>
        <p:nvSpPr>
          <p:cNvPr id="3" name="Content Placeholder 2"/>
          <p:cNvSpPr>
            <a:spLocks noGrp="1"/>
          </p:cNvSpPr>
          <p:nvPr>
            <p:ph idx="1"/>
          </p:nvPr>
        </p:nvSpPr>
        <p:spPr/>
        <p:txBody>
          <a:bodyPr>
            <a:normAutofit/>
          </a:bodyPr>
          <a:lstStyle/>
          <a:p>
            <a:pPr>
              <a:lnSpc>
                <a:spcPct val="150000"/>
              </a:lnSpc>
            </a:pPr>
            <a:r>
              <a:rPr lang="ar-SA" sz="1600" dirty="0">
                <a:cs typeface="B Titr" pitchFamily="2" charset="-78"/>
              </a:rPr>
              <a:t>4-76: ارتقاء به رتبه عالي:</a:t>
            </a:r>
          </a:p>
          <a:p>
            <a:pPr>
              <a:lnSpc>
                <a:spcPct val="150000"/>
              </a:lnSpc>
            </a:pPr>
            <a:r>
              <a:rPr lang="ar-SA" sz="1600" dirty="0" smtClean="0"/>
              <a:t>1.کسب </a:t>
            </a:r>
            <a:r>
              <a:rPr lang="ar-SA" sz="1600" dirty="0"/>
              <a:t>حداقل 85 درصد امتياز از ميانگين مجموع امتياز ارزيابي ساليانه کارمند در دوره ارتقاء رتبه شغلي.</a:t>
            </a:r>
          </a:p>
          <a:p>
            <a:pPr>
              <a:lnSpc>
                <a:spcPct val="150000"/>
              </a:lnSpc>
            </a:pPr>
            <a:r>
              <a:rPr lang="ar-SA" sz="1600" dirty="0" smtClean="0">
                <a:solidFill>
                  <a:srgbClr val="FF0000"/>
                </a:solidFill>
              </a:rPr>
              <a:t>2.کسب </a:t>
            </a:r>
            <a:r>
              <a:rPr lang="ar-SA" sz="1600" dirty="0">
                <a:solidFill>
                  <a:srgbClr val="FF0000"/>
                </a:solidFill>
              </a:rPr>
              <a:t>حداقل 380 امتياز از 500 </a:t>
            </a:r>
            <a:r>
              <a:rPr lang="ar-SA" sz="1600" dirty="0"/>
              <a:t>امتياز جدول شماره 3 .</a:t>
            </a:r>
          </a:p>
          <a:p>
            <a:pPr>
              <a:lnSpc>
                <a:spcPct val="150000"/>
              </a:lnSpc>
            </a:pPr>
            <a:r>
              <a:rPr lang="ar-SA" sz="1600" dirty="0" smtClean="0"/>
              <a:t>3.گذراندن </a:t>
            </a:r>
            <a:r>
              <a:rPr lang="ar-SA" sz="1600" dirty="0"/>
              <a:t>150 ساعت دوره آموزشي در چارچوب نظام آموزشي کارکنان، مصوب کارگروه آموزش و توانمند سازی کارکنان دانشگاه/ دانشکده/ موسسه.</a:t>
            </a:r>
          </a:p>
          <a:p>
            <a:pPr>
              <a:lnSpc>
                <a:spcPct val="150000"/>
              </a:lnSpc>
            </a:pPr>
            <a:r>
              <a:rPr lang="ar-SA" sz="1600" dirty="0">
                <a:solidFill>
                  <a:srgbClr val="FF0000"/>
                </a:solidFill>
              </a:rPr>
              <a:t>4. دارا بودن حداقل یک تجربه تایید شده در سامانه مدیریت دانش مرکز توسعه مدیریت و تحول اداری وزارت ،  یا دو پیشنهاد تایید شده و یا یک پیشنهاد اجرا شده .</a:t>
            </a:r>
          </a:p>
          <a:p>
            <a:pPr>
              <a:lnSpc>
                <a:spcPct val="150000"/>
              </a:lnSpc>
            </a:pPr>
            <a:r>
              <a:rPr lang="ar-SA" sz="1600" dirty="0">
                <a:solidFill>
                  <a:srgbClr val="FF0000"/>
                </a:solidFill>
              </a:rPr>
              <a:t>تبصره: پیشنهاد تایید شده در ارتقا به رتبه خبره ، قابل پذیرش در این ارتقا نمی باشد و چنانچه پیشنهاد مذکور اجرایی شود ؛ قابل قبول می باشد. </a:t>
            </a:r>
          </a:p>
        </p:txBody>
      </p:sp>
    </p:spTree>
    <p:extLst>
      <p:ext uri="{BB962C8B-B14F-4D97-AF65-F5344CB8AC3E}">
        <p14:creationId xmlns="" xmlns:p14="http://schemas.microsoft.com/office/powerpoint/2010/main" val="24059420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292608" y="485774"/>
            <a:ext cx="11643360" cy="603694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شش– ضوابط اجرایی ارتقاء طبقه و رتبه</a:t>
            </a:r>
            <a:endParaRPr lang="en-US" dirty="0"/>
          </a:p>
        </p:txBody>
      </p:sp>
      <p:sp>
        <p:nvSpPr>
          <p:cNvPr id="3" name="Content Placeholder 2"/>
          <p:cNvSpPr>
            <a:spLocks noGrp="1"/>
          </p:cNvSpPr>
          <p:nvPr>
            <p:ph idx="1"/>
          </p:nvPr>
        </p:nvSpPr>
        <p:spPr>
          <a:xfrm>
            <a:off x="377371" y="1611086"/>
            <a:ext cx="11451772" cy="5065485"/>
          </a:xfrm>
        </p:spPr>
        <p:txBody>
          <a:bodyPr>
            <a:normAutofit/>
          </a:bodyPr>
          <a:lstStyle/>
          <a:p>
            <a:pPr>
              <a:lnSpc>
                <a:spcPct val="150000"/>
              </a:lnSpc>
            </a:pPr>
            <a:r>
              <a:rPr lang="fa-IR" sz="1600" dirty="0"/>
              <a:t>ماده 77: براي شاغليني که در مناطق کمتر توسعه يافته موضوع فهرست تصويب نامه شماره 76294/ت 36095ﻫ مورخ 10/04/88 و استان‌هاي خراسان شمالي، خراسان جنوبي، کهگيلويه و بويراحمد، چهارمحال و بختياري، کردستان، سيستان و بلوچستان، بوشهر، هرمزگان، خوزستان و ايلام، خدمت مي‌نمايند، جهت ارتقاء به رتبه عالي کسب 360 از 500 امتياز جدول شماره 3 الزامي است، </a:t>
            </a:r>
            <a:r>
              <a:rPr lang="fa-IR" sz="1600" dirty="0">
                <a:solidFill>
                  <a:srgbClr val="FF0000"/>
                </a:solidFill>
              </a:rPr>
              <a:t>مشروط به اینکه حداقل در سه سال اخیر به صورت کامل </a:t>
            </a:r>
            <a:r>
              <a:rPr lang="fa-IR" sz="1600" dirty="0"/>
              <a:t>در مناطق کمتر توسعه یافته اشتغال داشته باشند.</a:t>
            </a:r>
          </a:p>
          <a:p>
            <a:pPr>
              <a:lnSpc>
                <a:spcPct val="150000"/>
              </a:lnSpc>
            </a:pPr>
            <a:r>
              <a:rPr lang="fa-IR" sz="1600" dirty="0"/>
              <a:t>ماده 78- کارمنداني که در مرحله تطبيق، رتبه مربوط را برابر ضوابط کسب نموده‌اند، همچنان در همان رتبه باقي خواهند ماند تا شرايط خدمتي و ساير عوامل مندرج در اين آئین نامه را احراز نمايند.</a:t>
            </a:r>
          </a:p>
          <a:p>
            <a:pPr>
              <a:lnSpc>
                <a:spcPct val="150000"/>
              </a:lnSpc>
            </a:pPr>
            <a:r>
              <a:rPr lang="fa-IR" sz="1600" dirty="0"/>
              <a:t>ماده 79- کارمنداني که طبق مصوبات شوراي‌عالي انقلاب فرهنگي به عنوان نخبه شناخته شده و تائيديه بنياد ملي نخبگان را اخذ نموده باشند، از طي كردن برخي رتبه‌ها به شرح زير معاف مي‌شوند:</a:t>
            </a:r>
          </a:p>
          <a:p>
            <a:pPr>
              <a:lnSpc>
                <a:spcPct val="150000"/>
              </a:lnSpc>
            </a:pPr>
            <a:r>
              <a:rPr lang="fa-IR" sz="1600" dirty="0"/>
              <a:t>1.	مشاغل کارداني و پايين‌تر از طي كردن رتبه مقدماتي.</a:t>
            </a:r>
          </a:p>
          <a:p>
            <a:pPr>
              <a:lnSpc>
                <a:spcPct val="150000"/>
              </a:lnSpc>
            </a:pPr>
            <a:r>
              <a:rPr lang="fa-IR" sz="1600" dirty="0"/>
              <a:t>2.	مشاغل کارشناسي و بالاتر از طي كردن رتبه‌هاي مقدماتي و پايه.</a:t>
            </a:r>
          </a:p>
          <a:p>
            <a:pPr>
              <a:lnSpc>
                <a:spcPct val="150000"/>
              </a:lnSpc>
            </a:pPr>
            <a:r>
              <a:rPr lang="fa-IR" sz="1600" dirty="0"/>
              <a:t>تبصره: نخبگان مذکور براي کسب رتبه‌هاي بعدي تابع مواد مندرج در این آئین نامه خواهند بود.</a:t>
            </a:r>
          </a:p>
        </p:txBody>
      </p:sp>
    </p:spTree>
    <p:extLst>
      <p:ext uri="{BB962C8B-B14F-4D97-AF65-F5344CB8AC3E}">
        <p14:creationId xmlns="" xmlns:p14="http://schemas.microsoft.com/office/powerpoint/2010/main" val="212961996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اول: تعاریف و مفاهیم</a:t>
            </a:r>
            <a:endParaRPr lang="en-US" dirty="0"/>
          </a:p>
        </p:txBody>
      </p:sp>
      <p:sp>
        <p:nvSpPr>
          <p:cNvPr id="3" name="Content Placeholder 2"/>
          <p:cNvSpPr>
            <a:spLocks noGrp="1"/>
          </p:cNvSpPr>
          <p:nvPr>
            <p:ph idx="1"/>
          </p:nvPr>
        </p:nvSpPr>
        <p:spPr>
          <a:xfrm>
            <a:off x="137160" y="1391478"/>
            <a:ext cx="11750040" cy="5260782"/>
          </a:xfrm>
        </p:spPr>
        <p:txBody>
          <a:bodyPr>
            <a:noAutofit/>
          </a:bodyPr>
          <a:lstStyle/>
          <a:p>
            <a:pPr>
              <a:lnSpc>
                <a:spcPct val="150000"/>
              </a:lnSpc>
            </a:pPr>
            <a:r>
              <a:rPr lang="fa-IR" sz="1600" dirty="0"/>
              <a:t>ماده 9- پست سازماني: جایگاهی که در ساختار سازمانی، براي انجام وظايف و مسئوليت‌هاي مشخص(ثابت و موقت) پیش بینی و براي تصدي يک کارمند در نظر گرفته مي‌شود.</a:t>
            </a:r>
          </a:p>
          <a:p>
            <a:pPr>
              <a:lnSpc>
                <a:spcPct val="150000"/>
              </a:lnSpc>
            </a:pPr>
            <a:r>
              <a:rPr lang="fa-IR" sz="1600" dirty="0"/>
              <a:t>ماده 10- شغل: مجموعه‌اي از يک يا چند پست سازماني که به لحاظ نوع کار مشابه، ولي از نظر اهميت و دشواري وظايف و مسئوليت‌ها داراي درجات مختلفي است. </a:t>
            </a:r>
            <a:endParaRPr lang="fa-IR" sz="1600" dirty="0" smtClean="0"/>
          </a:p>
          <a:p>
            <a:pPr>
              <a:lnSpc>
                <a:spcPct val="150000"/>
              </a:lnSpc>
            </a:pPr>
            <a:r>
              <a:rPr lang="fa-IR" sz="1600" dirty="0">
                <a:solidFill>
                  <a:srgbClr val="FF0000"/>
                </a:solidFill>
              </a:rPr>
              <a:t>ماده11-کارمند : به کلیه اعضای غیرهیات علمی که به یکی از اشکال رسمی، پیمانی و قراردادی، رابطه استخدامی با دولت  دارند، اطلاق می گردد.</a:t>
            </a:r>
          </a:p>
          <a:p>
            <a:pPr>
              <a:lnSpc>
                <a:spcPct val="150000"/>
              </a:lnSpc>
            </a:pPr>
            <a:r>
              <a:rPr lang="fa-IR" sz="1600" dirty="0"/>
              <a:t>ماده 12- انتصاب: به کارگیری کارمند در يکي از پست‌هاي سازماني بلاتصدی مطابق شرايط احراز شغل تا براساس شرح وظایف، مسئولیت های آن پست را برعهده گیرند.</a:t>
            </a:r>
          </a:p>
          <a:p>
            <a:pPr>
              <a:lnSpc>
                <a:spcPct val="150000"/>
              </a:lnSpc>
            </a:pPr>
            <a:r>
              <a:rPr lang="fa-IR" sz="1600" dirty="0"/>
              <a:t>ماده13- رسته شغلي: به مجموعه‌اي از مشاغل گفته مي‌شود که به لحاظ شرایط احراز تحصيلي و نوع کار و تجربه، وابستگي نزديکي به هم داشته باشند. رسته‌هاي مورد عمل عبارتند از:</a:t>
            </a:r>
          </a:p>
          <a:p>
            <a:pPr>
              <a:lnSpc>
                <a:spcPct val="100000"/>
              </a:lnSpc>
            </a:pPr>
            <a:r>
              <a:rPr lang="fa-IR" sz="1600" dirty="0"/>
              <a:t>1)	بهداشتي و </a:t>
            </a:r>
            <a:r>
              <a:rPr lang="fa-IR" sz="1600" dirty="0" smtClean="0"/>
              <a:t>درماني			2</a:t>
            </a:r>
            <a:r>
              <a:rPr lang="fa-IR" sz="1600" dirty="0"/>
              <a:t>)	آموزشي و فرهنگي</a:t>
            </a:r>
          </a:p>
          <a:p>
            <a:pPr>
              <a:lnSpc>
                <a:spcPct val="100000"/>
              </a:lnSpc>
            </a:pPr>
            <a:r>
              <a:rPr lang="fa-IR" sz="1600" dirty="0"/>
              <a:t>3)	اداري و </a:t>
            </a:r>
            <a:r>
              <a:rPr lang="fa-IR" sz="1600" dirty="0" smtClean="0"/>
              <a:t>مالي				4</a:t>
            </a:r>
            <a:r>
              <a:rPr lang="fa-IR" sz="1600" dirty="0"/>
              <a:t>)	فناوري اطلاعات</a:t>
            </a:r>
          </a:p>
          <a:p>
            <a:pPr>
              <a:lnSpc>
                <a:spcPct val="100000"/>
              </a:lnSpc>
            </a:pPr>
            <a:r>
              <a:rPr lang="fa-IR" sz="1600" dirty="0"/>
              <a:t>5)	امور </a:t>
            </a:r>
            <a:r>
              <a:rPr lang="fa-IR" sz="1600" dirty="0" smtClean="0"/>
              <a:t>اجتماعي			6</a:t>
            </a:r>
            <a:r>
              <a:rPr lang="fa-IR" sz="1600" dirty="0"/>
              <a:t>)	فني و مهندسي</a:t>
            </a:r>
          </a:p>
          <a:p>
            <a:pPr>
              <a:lnSpc>
                <a:spcPct val="100000"/>
              </a:lnSpc>
            </a:pPr>
            <a:r>
              <a:rPr lang="fa-IR" sz="1600" dirty="0"/>
              <a:t>7)	</a:t>
            </a:r>
            <a:r>
              <a:rPr lang="fa-IR" sz="1600" dirty="0" smtClean="0"/>
              <a:t>خدمات                                                                       </a:t>
            </a:r>
            <a:r>
              <a:rPr lang="fa-IR" sz="1600" dirty="0" smtClean="0">
                <a:solidFill>
                  <a:srgbClr val="FF0000"/>
                </a:solidFill>
              </a:rPr>
              <a:t>رسته کشاورزی و محیط حذف گردیده است</a:t>
            </a:r>
            <a:endParaRPr lang="en-US" sz="1600" dirty="0">
              <a:solidFill>
                <a:srgbClr val="FF0000"/>
              </a:solidFill>
            </a:endParaRPr>
          </a:p>
        </p:txBody>
      </p:sp>
    </p:spTree>
    <p:extLst>
      <p:ext uri="{BB962C8B-B14F-4D97-AF65-F5344CB8AC3E}">
        <p14:creationId xmlns="" xmlns:p14="http://schemas.microsoft.com/office/powerpoint/2010/main" val="412464731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شش– ضوابط اجرایی ارتقاء طبقه و رتبه</a:t>
            </a:r>
            <a:endParaRPr lang="en-US" dirty="0"/>
          </a:p>
        </p:txBody>
      </p:sp>
      <p:sp>
        <p:nvSpPr>
          <p:cNvPr id="3" name="Content Placeholder 2"/>
          <p:cNvSpPr>
            <a:spLocks noGrp="1"/>
          </p:cNvSpPr>
          <p:nvPr>
            <p:ph idx="1"/>
          </p:nvPr>
        </p:nvSpPr>
        <p:spPr>
          <a:xfrm>
            <a:off x="377371" y="1611086"/>
            <a:ext cx="11451772" cy="5065485"/>
          </a:xfrm>
        </p:spPr>
        <p:txBody>
          <a:bodyPr>
            <a:normAutofit/>
          </a:bodyPr>
          <a:lstStyle/>
          <a:p>
            <a:pPr>
              <a:lnSpc>
                <a:spcPct val="150000"/>
              </a:lnSpc>
            </a:pPr>
            <a:r>
              <a:rPr lang="ar-SA" sz="1600" dirty="0"/>
              <a:t>ماده 80- دوره‌هاي آموزشي ارائه شده در فاصله هر رتبه صرفا براي ارتقاء همان رتبه ملاک عمل خواهد بود و براي ارتقاء بعدي قابل محاسبه نيست.</a:t>
            </a:r>
          </a:p>
          <a:p>
            <a:pPr>
              <a:lnSpc>
                <a:spcPct val="150000"/>
              </a:lnSpc>
            </a:pPr>
            <a:r>
              <a:rPr lang="ar-SA" sz="1600" dirty="0"/>
              <a:t>ماده 81- کسب توامان دو رتبه شغلي امکان‌پذير نمي‌باشد.</a:t>
            </a:r>
          </a:p>
          <a:p>
            <a:pPr>
              <a:lnSpc>
                <a:spcPct val="150000"/>
              </a:lnSpc>
            </a:pPr>
            <a:r>
              <a:rPr lang="ar-SA" sz="1600" dirty="0"/>
              <a:t>   تبصره: در خصوص کارمنداني که تجربه لازم براي ارتقاء به رتبه بالاتر را دارند، گذراندن دوره‌هاي آموزشي مورد نياز در حد فاصل دو رتبه الزامي است. </a:t>
            </a:r>
          </a:p>
          <a:p>
            <a:pPr>
              <a:lnSpc>
                <a:spcPct val="150000"/>
              </a:lnSpc>
            </a:pPr>
            <a:r>
              <a:rPr lang="ar-SA" sz="1600" dirty="0"/>
              <a:t>ماده 82- جهت کارمندان مشمول حالت اشتغال، صرفا مدت سابقه براي ارتقاء رتبه، ملاک عمل مي‌باشد.</a:t>
            </a:r>
          </a:p>
          <a:p>
            <a:pPr>
              <a:lnSpc>
                <a:spcPct val="150000"/>
              </a:lnSpc>
            </a:pPr>
            <a:r>
              <a:rPr lang="ar-SA" sz="1600" dirty="0"/>
              <a:t>ماده 83- در خصوص کارمندانی که سوابق بخش خصوصی ارائه نموده‌اند و فاقد نمره ارزيابي عملکرد مي‌باشند، ملاک در ارتقا رتبه، استمرار خدمت اين افراد مي‌باشد.</a:t>
            </a:r>
            <a:r>
              <a:rPr lang="ar-SA" sz="1600" dirty="0">
                <a:solidFill>
                  <a:srgbClr val="FF0000"/>
                </a:solidFill>
              </a:rPr>
              <a:t>لیکن دارا بودن یک سال نمره ارزیابی عملکرد در خدمت دولتی الزامی است.</a:t>
            </a:r>
          </a:p>
          <a:p>
            <a:pPr>
              <a:lnSpc>
                <a:spcPct val="150000"/>
              </a:lnSpc>
            </a:pPr>
            <a:r>
              <a:rPr lang="ar-SA" sz="1600" dirty="0"/>
              <a:t>ماده 84- مشمولین طرح خدمت پزشکان و پیراپزشکان و متعهدین برقراری عدالت آموزشی در صورت استمرار طرح و دارا بودن تجربه از ارتقا طبقه و رتبه مطابق مقررات این فصل برخوردار می گردند.</a:t>
            </a:r>
          </a:p>
        </p:txBody>
      </p:sp>
    </p:spTree>
    <p:extLst>
      <p:ext uri="{BB962C8B-B14F-4D97-AF65-F5344CB8AC3E}">
        <p14:creationId xmlns="" xmlns:p14="http://schemas.microsoft.com/office/powerpoint/2010/main" val="35151374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sp>
        <p:nvSpPr>
          <p:cNvPr id="4" name="Rectangle 3"/>
          <p:cNvSpPr/>
          <p:nvPr/>
        </p:nvSpPr>
        <p:spPr>
          <a:xfrm>
            <a:off x="1117601" y="1839594"/>
            <a:ext cx="10101942" cy="769441"/>
          </a:xfrm>
          <a:prstGeom prst="rect">
            <a:avLst/>
          </a:prstGeom>
        </p:spPr>
        <p:txBody>
          <a:bodyPr wrap="square">
            <a:spAutoFit/>
          </a:bodyPr>
          <a:lstStyle/>
          <a:p>
            <a:pPr algn="ctr"/>
            <a:r>
              <a:rPr lang="fa-IR" sz="4400" u="sng">
                <a:solidFill>
                  <a:prstClr val="black"/>
                </a:solidFill>
                <a:latin typeface="Calibri Light" panose="020F0302020204030204"/>
                <a:cs typeface="B Titr" panose="00000700000000000000" pitchFamily="2" charset="-78"/>
              </a:rPr>
              <a:t>فصل هفتم– نظارت و بازنگری</a:t>
            </a:r>
            <a:endParaRPr lang="en-US" dirty="0"/>
          </a:p>
        </p:txBody>
      </p:sp>
    </p:spTree>
    <p:extLst>
      <p:ext uri="{BB962C8B-B14F-4D97-AF65-F5344CB8AC3E}">
        <p14:creationId xmlns="" xmlns:p14="http://schemas.microsoft.com/office/powerpoint/2010/main" val="37328279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pPr>
            <a:r>
              <a:rPr lang="fa-IR" dirty="0" smtClean="0"/>
              <a:t>فصل هفتم– </a:t>
            </a:r>
            <a:r>
              <a:rPr lang="fa-IR" dirty="0">
                <a:latin typeface="Calibri" panose="020F0502020204030204" pitchFamily="34" charset="0"/>
                <a:ea typeface="Calibri" panose="020F0502020204030204" pitchFamily="34" charset="0"/>
              </a:rPr>
              <a:t>نظارت و بازنگری</a:t>
            </a:r>
            <a:endParaRPr lang="en-US" sz="3200" dirty="0">
              <a:latin typeface="Calibri" panose="020F0502020204030204" pitchFamily="34" charset="0"/>
              <a:ea typeface="Calibri" panose="020F0502020204030204" pitchFamily="34" charset="0"/>
            </a:endParaRPr>
          </a:p>
        </p:txBody>
      </p:sp>
      <p:sp>
        <p:nvSpPr>
          <p:cNvPr id="3" name="Content Placeholder 2"/>
          <p:cNvSpPr>
            <a:spLocks noGrp="1"/>
          </p:cNvSpPr>
          <p:nvPr>
            <p:ph idx="1"/>
          </p:nvPr>
        </p:nvSpPr>
        <p:spPr>
          <a:xfrm>
            <a:off x="348343" y="1596571"/>
            <a:ext cx="11524343" cy="4580392"/>
          </a:xfrm>
        </p:spPr>
        <p:txBody>
          <a:bodyPr>
            <a:normAutofit/>
          </a:bodyPr>
          <a:lstStyle/>
          <a:p>
            <a:pPr algn="just">
              <a:lnSpc>
                <a:spcPct val="200000"/>
              </a:lnSpc>
            </a:pPr>
            <a:r>
              <a:rPr lang="fa-IR" sz="1600" dirty="0"/>
              <a:t>ماده 85- به منظور نظارت بر حسن اجراي اين آئين‌نامه کليه امور مربوط به مهندسي مشاغل کارمندان رسمي، پيماني و قرارداد کار معین دانشگاه/ دانشکده/ مؤسسه اعم از ارتقاء طبقه و رتبه شغلي(پايه تا عالي) تغییرعنوان، احتساب مدرک تحصیلی و درخواست  ادامه تحصیل در سامانه یکپارچه مهندسي مشاغل کارمندان به همراه مستندات و مدارک درج مي‌گردد.</a:t>
            </a:r>
          </a:p>
          <a:p>
            <a:pPr algn="just">
              <a:lnSpc>
                <a:spcPct val="200000"/>
              </a:lnSpc>
            </a:pPr>
            <a:r>
              <a:rPr lang="fa-IR" sz="1600" dirty="0"/>
              <a:t>ماده 86- انجام کليه امور مهندسی مشاغل کارمندان رسمي، پيماني و قراردادی دانشگاه‌/ دانشکده‌/ موسسه، بر اساس مفاد اين آيين‌نامه انجام می گردد.</a:t>
            </a:r>
          </a:p>
          <a:p>
            <a:pPr algn="just">
              <a:lnSpc>
                <a:spcPct val="200000"/>
              </a:lnSpc>
            </a:pPr>
            <a:r>
              <a:rPr lang="fa-IR" sz="1600" dirty="0"/>
              <a:t>ماده 87- مسئولیت اجرای صحیح این آئین نامه به عهده معاون توسعه مدیریت و منابع دانشگاه/ دانشکده/ موسسه می باشد.</a:t>
            </a:r>
          </a:p>
          <a:p>
            <a:pPr algn="just">
              <a:lnSpc>
                <a:spcPct val="200000"/>
              </a:lnSpc>
            </a:pPr>
            <a:r>
              <a:rPr lang="fa-IR" sz="1600" dirty="0"/>
              <a:t>ماده88- کلیه نامه ها، بخشنامه ها، اطلاعات مندرج در سایت مهندسی مشاغل، ضوابط و دستورالعمل های صادره از سوی مرکز توسعه مدیریت و تحول اداری وزارت درخصوص مهندسی مشاغل در چارچوب این آیین نامه  لازم الاجرا است. </a:t>
            </a:r>
          </a:p>
        </p:txBody>
      </p:sp>
    </p:spTree>
    <p:extLst>
      <p:ext uri="{BB962C8B-B14F-4D97-AF65-F5344CB8AC3E}">
        <p14:creationId xmlns="" xmlns:p14="http://schemas.microsoft.com/office/powerpoint/2010/main" val="9620881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pPr>
            <a:r>
              <a:rPr lang="fa-IR" dirty="0" smtClean="0"/>
              <a:t>فصل هفتم– </a:t>
            </a:r>
            <a:r>
              <a:rPr lang="fa-IR" dirty="0">
                <a:latin typeface="Calibri" panose="020F0502020204030204" pitchFamily="34" charset="0"/>
                <a:ea typeface="Calibri" panose="020F0502020204030204" pitchFamily="34" charset="0"/>
              </a:rPr>
              <a:t>نظارت و بازنگری</a:t>
            </a:r>
            <a:endParaRPr lang="en-US" sz="3200" dirty="0">
              <a:latin typeface="Calibri" panose="020F0502020204030204" pitchFamily="34" charset="0"/>
              <a:ea typeface="Calibri" panose="020F0502020204030204" pitchFamily="34" charset="0"/>
            </a:endParaRPr>
          </a:p>
        </p:txBody>
      </p:sp>
      <p:sp>
        <p:nvSpPr>
          <p:cNvPr id="3" name="Content Placeholder 2"/>
          <p:cNvSpPr>
            <a:spLocks noGrp="1"/>
          </p:cNvSpPr>
          <p:nvPr>
            <p:ph idx="1"/>
          </p:nvPr>
        </p:nvSpPr>
        <p:spPr>
          <a:xfrm>
            <a:off x="348343" y="1391478"/>
            <a:ext cx="11524343" cy="4785485"/>
          </a:xfrm>
        </p:spPr>
        <p:txBody>
          <a:bodyPr>
            <a:normAutofit fontScale="92500"/>
          </a:bodyPr>
          <a:lstStyle/>
          <a:p>
            <a:pPr algn="just">
              <a:lnSpc>
                <a:spcPct val="150000"/>
              </a:lnSpc>
            </a:pPr>
            <a:r>
              <a:rPr lang="fa-IR" sz="1600" dirty="0"/>
              <a:t>ماده89- به منظور تهیه و تدوین استانداردها، شاخص‌ها، روش‌ها و دستورالعمل‌های مرتبط با مهندسی مشاغل  و پیگیری تعهدات ستاد وزارت و پاسخگویی به سئوالات، ابهامات و استعلامات مطروحه در این خصوص، کارگروه تخصصی مهندسی مشاغل با ابلاغ معان توسعه مدیریت و منابع وزارت ، با ترکیب اعضاء ذیل تشکیل می گردد. </a:t>
            </a:r>
          </a:p>
          <a:p>
            <a:pPr algn="just">
              <a:lnSpc>
                <a:spcPct val="150000"/>
              </a:lnSpc>
            </a:pPr>
            <a:r>
              <a:rPr lang="fa-IR" sz="1600" dirty="0"/>
              <a:t>1.	رئيس مرکز توسعه مديريت و تحول اداري وزارت (رئيس کارگروه)</a:t>
            </a:r>
          </a:p>
          <a:p>
            <a:pPr algn="just">
              <a:lnSpc>
                <a:spcPct val="150000"/>
              </a:lnSpc>
            </a:pPr>
            <a:r>
              <a:rPr lang="fa-IR" sz="1600" dirty="0"/>
              <a:t>2.	 مديرکل منابع انساني وزارت (عضو کارگروه)</a:t>
            </a:r>
          </a:p>
          <a:p>
            <a:pPr algn="just">
              <a:lnSpc>
                <a:spcPct val="150000"/>
              </a:lnSpc>
            </a:pPr>
            <a:r>
              <a:rPr lang="fa-IR" sz="1600" dirty="0"/>
              <a:t>3.	رئيس گروه مهندسي مشاغل مرکز توسعه مديريت و تحول اداري وزارت (دبیر کارگروه)</a:t>
            </a:r>
          </a:p>
          <a:p>
            <a:pPr algn="just">
              <a:lnSpc>
                <a:spcPct val="150000"/>
              </a:lnSpc>
            </a:pPr>
            <a:r>
              <a:rPr lang="fa-IR" sz="1600" dirty="0"/>
              <a:t>4.	معاون مرکز توسعه مدیریت و تحول اداری وزارت  (عضو کارگروه)</a:t>
            </a:r>
          </a:p>
          <a:p>
            <a:pPr algn="just">
              <a:lnSpc>
                <a:spcPct val="150000"/>
              </a:lnSpc>
            </a:pPr>
            <a:r>
              <a:rPr lang="fa-IR" sz="1600" dirty="0"/>
              <a:t>5.	معاون اداره کل منابع انسانی( عضو کارگروه) </a:t>
            </a:r>
          </a:p>
          <a:p>
            <a:pPr algn="just">
              <a:lnSpc>
                <a:spcPct val="150000"/>
              </a:lnSpc>
            </a:pPr>
            <a:r>
              <a:rPr lang="fa-IR" sz="1600" dirty="0"/>
              <a:t>6.	دو نفر از خبرگان در حوزه مهندسی مشاغل دانشگاه/ دانشکده/ موسسه به انتخاب رئيس کارگروه</a:t>
            </a:r>
          </a:p>
          <a:p>
            <a:pPr algn="just">
              <a:lnSpc>
                <a:spcPct val="150000"/>
              </a:lnSpc>
            </a:pPr>
            <a:r>
              <a:rPr lang="fa-IR" sz="1600" dirty="0" smtClean="0"/>
              <a:t>تبصره1</a:t>
            </a:r>
            <a:r>
              <a:rPr lang="fa-IR" sz="1600" dirty="0"/>
              <a:t>:  حضور نمايندة تام‌الاختيار حوزه‌هاي تخصصي وزارت در جلسات کارگروه  حسب موضوع مرتبط با مأموريت آن حوزه بلامانع است.</a:t>
            </a:r>
          </a:p>
          <a:p>
            <a:pPr algn="just">
              <a:lnSpc>
                <a:spcPct val="150000"/>
              </a:lnSpc>
            </a:pPr>
            <a:r>
              <a:rPr lang="fa-IR" sz="1600" dirty="0"/>
              <a:t>تبصره2:  دبیرخانه کارگروه تخصصی مهندسی مشاغل در مرکز توسعه مدیریت و تحول اداری وزارت متبوع می باشد.</a:t>
            </a:r>
          </a:p>
        </p:txBody>
      </p:sp>
    </p:spTree>
    <p:extLst>
      <p:ext uri="{BB962C8B-B14F-4D97-AF65-F5344CB8AC3E}">
        <p14:creationId xmlns="" xmlns:p14="http://schemas.microsoft.com/office/powerpoint/2010/main" val="418497356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sp>
        <p:nvSpPr>
          <p:cNvPr id="4" name="Rectangle 3"/>
          <p:cNvSpPr/>
          <p:nvPr/>
        </p:nvSpPr>
        <p:spPr>
          <a:xfrm>
            <a:off x="1117601" y="1839594"/>
            <a:ext cx="10101942" cy="769441"/>
          </a:xfrm>
          <a:prstGeom prst="rect">
            <a:avLst/>
          </a:prstGeom>
        </p:spPr>
        <p:txBody>
          <a:bodyPr wrap="square">
            <a:spAutoFit/>
          </a:bodyPr>
          <a:lstStyle/>
          <a:p>
            <a:pPr algn="ctr"/>
            <a:r>
              <a:rPr lang="fa-IR" sz="4400" u="sng" dirty="0" smtClean="0">
                <a:solidFill>
                  <a:prstClr val="black"/>
                </a:solidFill>
                <a:latin typeface="Calibri Light" panose="020F0302020204030204"/>
                <a:cs typeface="B Titr" panose="00000700000000000000" pitchFamily="2" charset="-78"/>
              </a:rPr>
              <a:t>نمونه احتساب تجربه</a:t>
            </a:r>
            <a:endParaRPr lang="en-US" dirty="0"/>
          </a:p>
        </p:txBody>
      </p:sp>
    </p:spTree>
    <p:extLst>
      <p:ext uri="{BB962C8B-B14F-4D97-AF65-F5344CB8AC3E}">
        <p14:creationId xmlns="" xmlns:p14="http://schemas.microsoft.com/office/powerpoint/2010/main" val="37328279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974D633-DF04-F474-4607-6EB80EA9B6CA}"/>
              </a:ext>
            </a:extLst>
          </p:cNvPr>
          <p:cNvSpPr/>
          <p:nvPr/>
        </p:nvSpPr>
        <p:spPr>
          <a:xfrm rot="5400000">
            <a:off x="-1890586" y="1890584"/>
            <a:ext cx="6858001" cy="3076833"/>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4" name="Rectangle 3">
            <a:extLst>
              <a:ext uri="{FF2B5EF4-FFF2-40B4-BE49-F238E27FC236}">
                <a16:creationId xmlns="" xmlns:a16="http://schemas.microsoft.com/office/drawing/2014/main" id="{8974D633-DF04-F474-4607-6EB80EA9B6CA}"/>
              </a:ext>
            </a:extLst>
          </p:cNvPr>
          <p:cNvSpPr/>
          <p:nvPr/>
        </p:nvSpPr>
        <p:spPr>
          <a:xfrm rot="5400000">
            <a:off x="7224583" y="1890584"/>
            <a:ext cx="6858001" cy="3076833"/>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12757" y="691978"/>
            <a:ext cx="5721178" cy="5684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 1</a:t>
            </a:r>
            <a:endParaRPr lang="ar-AE" dirty="0"/>
          </a:p>
        </p:txBody>
      </p:sp>
      <p:sp>
        <p:nvSpPr>
          <p:cNvPr id="3" name="Content Placeholder 2"/>
          <p:cNvSpPr>
            <a:spLocks noGrp="1"/>
          </p:cNvSpPr>
          <p:nvPr>
            <p:ph idx="1"/>
          </p:nvPr>
        </p:nvSpPr>
        <p:spPr/>
        <p:txBody>
          <a:bodyPr/>
          <a:lstStyle/>
          <a:p>
            <a:endParaRPr lang="ar-AE"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1276" y="1762124"/>
            <a:ext cx="11294075" cy="43050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1263460"/>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 1</a:t>
            </a:r>
            <a:endParaRPr lang="ar-AE"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67265" y="1272746"/>
            <a:ext cx="10589740" cy="4890723"/>
          </a:xfrm>
          <a:prstGeom prst="rect">
            <a:avLst/>
          </a:prstGeom>
          <a:noFill/>
          <a:ln w="9525">
            <a:noFill/>
            <a:miter lim="800000"/>
            <a:headEnd/>
            <a:tailEnd/>
          </a:ln>
        </p:spPr>
      </p:pic>
    </p:spTree>
    <p:extLst>
      <p:ext uri="{BB962C8B-B14F-4D97-AF65-F5344CB8AC3E}">
        <p14:creationId xmlns="" xmlns:p14="http://schemas.microsoft.com/office/powerpoint/2010/main" val="1756359856"/>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627" y="395416"/>
            <a:ext cx="10985157" cy="59065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76448011"/>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dirty="0"/>
          </a:p>
        </p:txBody>
      </p:sp>
      <p:sp>
        <p:nvSpPr>
          <p:cNvPr id="3" name="Content Placeholder 2"/>
          <p:cNvSpPr>
            <a:spLocks noGrp="1"/>
          </p:cNvSpPr>
          <p:nvPr>
            <p:ph idx="1"/>
          </p:nvPr>
        </p:nvSpPr>
        <p:spPr/>
        <p:txBody>
          <a:bodyPr/>
          <a:lstStyle/>
          <a:p>
            <a:endParaRPr lang="ar-AE"/>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7266" y="296562"/>
            <a:ext cx="10972800" cy="61783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93353993"/>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اول: تعاریف و مفاهیم</a:t>
            </a:r>
            <a:endParaRPr lang="en-US" dirty="0"/>
          </a:p>
        </p:txBody>
      </p:sp>
      <p:sp>
        <p:nvSpPr>
          <p:cNvPr id="3" name="Content Placeholder 2"/>
          <p:cNvSpPr>
            <a:spLocks noGrp="1"/>
          </p:cNvSpPr>
          <p:nvPr>
            <p:ph idx="1"/>
          </p:nvPr>
        </p:nvSpPr>
        <p:spPr>
          <a:xfrm>
            <a:off x="137160" y="1391478"/>
            <a:ext cx="11750040" cy="5260782"/>
          </a:xfrm>
        </p:spPr>
        <p:txBody>
          <a:bodyPr>
            <a:noAutofit/>
          </a:bodyPr>
          <a:lstStyle/>
          <a:p>
            <a:pPr>
              <a:lnSpc>
                <a:spcPct val="150000"/>
              </a:lnSpc>
            </a:pPr>
            <a:r>
              <a:rPr lang="fa-IR" sz="1600" dirty="0"/>
              <a:t>ماده 14- مشاغل تخصصي: آن دسته از مشاغلي که در شرايط احراز آنها در طرح طبقه بندی مشاغل مورد عمل، دارا بودن مدرک تحصيلي دانشگاهي مورد تاکید است.</a:t>
            </a:r>
          </a:p>
          <a:p>
            <a:pPr>
              <a:lnSpc>
                <a:spcPct val="150000"/>
              </a:lnSpc>
            </a:pPr>
            <a:r>
              <a:rPr lang="fa-IR" sz="1600" dirty="0"/>
              <a:t>ماده 15- مشاغل اختصاصي: آن دسته از مشاغلی که مأموریت اصلی وزارت را برعهده دارند.</a:t>
            </a:r>
          </a:p>
          <a:p>
            <a:pPr>
              <a:lnSpc>
                <a:spcPct val="150000"/>
              </a:lnSpc>
            </a:pPr>
            <a:r>
              <a:rPr lang="fa-IR" sz="1600" dirty="0"/>
              <a:t>ماده 16-  مشاغل عمومي: به آن دسته از مشاغلي اطلاق می گردد که بسترسازي و تمهيد مقدمات حسن انجام وظايف و مسئوليت‌هاي اصلي دستگاه را عهده‌دار است.</a:t>
            </a:r>
          </a:p>
          <a:p>
            <a:pPr>
              <a:lnSpc>
                <a:spcPct val="150000"/>
              </a:lnSpc>
            </a:pPr>
            <a:r>
              <a:rPr lang="fa-IR" sz="1600" dirty="0">
                <a:solidFill>
                  <a:srgbClr val="FF0000"/>
                </a:solidFill>
              </a:rPr>
              <a:t>ماده 17- شرح وظيفه پست سازماني: مجموعه وظايف و نقش‌هايي است كه براي يك پست سازماني و در راستاي انجام بخشي از مأموريت واحد سازماني تعيين و ابلاغ مي‌گردد و کارمند مكلف به انجام آن مي‌باشد.</a:t>
            </a:r>
          </a:p>
          <a:p>
            <a:pPr>
              <a:lnSpc>
                <a:spcPct val="150000"/>
              </a:lnSpc>
            </a:pPr>
            <a:r>
              <a:rPr lang="fa-IR" sz="1600" dirty="0"/>
              <a:t>ماده 18- شرايط احراز: عبارت است از حداقل ویژگی ها و توانايي‌هاي لازم اعم از تحصيلات، مهارت‌ها، تجربه و دوره‌هاي آموزشي مورد نياز که براي انجام وظايف و قبول مسئوليت‌هاي يک شغل لازم است</a:t>
            </a:r>
            <a:r>
              <a:rPr lang="fa-IR" sz="1600" dirty="0" smtClean="0"/>
              <a:t>.</a:t>
            </a:r>
          </a:p>
          <a:p>
            <a:pPr>
              <a:lnSpc>
                <a:spcPct val="150000"/>
              </a:lnSpc>
            </a:pPr>
            <a:r>
              <a:rPr lang="fa-IR" sz="1600" dirty="0"/>
              <a:t>ماده 19- مهارت: دارا بودن احاطه و تسلط کافي براي انجام دقیق و صحیح وظايف و مسئوليت‌ها ی محوله است. </a:t>
            </a:r>
          </a:p>
          <a:p>
            <a:pPr>
              <a:lnSpc>
                <a:spcPct val="150000"/>
              </a:lnSpc>
            </a:pPr>
            <a:r>
              <a:rPr lang="fa-IR" sz="1600" dirty="0"/>
              <a:t>ماده 20- طبقه شغلی: نشان دهنده جایگاهی از طبقات شانزده‌گانه جدول ارتقا طبقه شغلی است که بر اساس عواملي نظير ميزان تجربه و تحصيلات به کارمند اختصاص مي‌يابد. </a:t>
            </a:r>
          </a:p>
        </p:txBody>
      </p:sp>
    </p:spTree>
    <p:extLst>
      <p:ext uri="{BB962C8B-B14F-4D97-AF65-F5344CB8AC3E}">
        <p14:creationId xmlns="" xmlns:p14="http://schemas.microsoft.com/office/powerpoint/2010/main" val="22590298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195" y="395416"/>
            <a:ext cx="11046939" cy="60424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957627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مثال2</a:t>
            </a:r>
            <a:endParaRPr lang="ar-AE" dirty="0"/>
          </a:p>
        </p:txBody>
      </p:sp>
      <p:sp>
        <p:nvSpPr>
          <p:cNvPr id="3" name="Content Placeholder 2"/>
          <p:cNvSpPr>
            <a:spLocks noGrp="1"/>
          </p:cNvSpPr>
          <p:nvPr>
            <p:ph idx="1"/>
          </p:nvPr>
        </p:nvSpPr>
        <p:spPr/>
        <p:txBody>
          <a:bodyPr/>
          <a:lstStyle/>
          <a:p>
            <a:endParaRPr lang="ar-AE"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692" y="1791730"/>
            <a:ext cx="10688593" cy="44731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91871573"/>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 2</a:t>
            </a:r>
            <a:endParaRPr lang="ar-AE" dirty="0"/>
          </a:p>
        </p:txBody>
      </p:sp>
      <p:sp>
        <p:nvSpPr>
          <p:cNvPr id="3" name="Content Placeholder 2"/>
          <p:cNvSpPr>
            <a:spLocks noGrp="1"/>
          </p:cNvSpPr>
          <p:nvPr>
            <p:ph idx="1"/>
          </p:nvPr>
        </p:nvSpPr>
        <p:spPr/>
        <p:txBody>
          <a:bodyPr/>
          <a:lstStyle/>
          <a:p>
            <a:endParaRPr lang="ar-AE"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984" y="1309688"/>
            <a:ext cx="11022227" cy="4794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3667641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8919" y="284205"/>
            <a:ext cx="11294076" cy="60053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0445520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مثال3</a:t>
            </a:r>
            <a:endParaRPr lang="ar-AE" dirty="0"/>
          </a:p>
        </p:txBody>
      </p:sp>
      <p:sp>
        <p:nvSpPr>
          <p:cNvPr id="3" name="Content Placeholder 2"/>
          <p:cNvSpPr>
            <a:spLocks noGrp="1"/>
          </p:cNvSpPr>
          <p:nvPr>
            <p:ph idx="1"/>
          </p:nvPr>
        </p:nvSpPr>
        <p:spPr/>
        <p:txBody>
          <a:bodyPr/>
          <a:lstStyle/>
          <a:p>
            <a:endParaRPr lang="ar-AE"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1405" y="1680519"/>
            <a:ext cx="10824519" cy="4510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40671531"/>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0768" y="1423988"/>
            <a:ext cx="10861589" cy="46678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5482" y="296562"/>
            <a:ext cx="10898660" cy="5844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مثال4</a:t>
            </a:r>
            <a:endParaRPr lang="ar-AE" dirty="0"/>
          </a:p>
        </p:txBody>
      </p:sp>
      <p:sp>
        <p:nvSpPr>
          <p:cNvPr id="3" name="Content Placeholder 2"/>
          <p:cNvSpPr>
            <a:spLocks noGrp="1"/>
          </p:cNvSpPr>
          <p:nvPr>
            <p:ph idx="1"/>
          </p:nvPr>
        </p:nvSpPr>
        <p:spPr/>
        <p:txBody>
          <a:bodyPr/>
          <a:lstStyle/>
          <a:p>
            <a:endParaRPr lang="ar-AE"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7266" y="1462088"/>
            <a:ext cx="10886302" cy="47039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مثال4</a:t>
            </a:r>
            <a:endParaRPr lang="ar-AE" dirty="0"/>
          </a:p>
        </p:txBody>
      </p:sp>
      <p:sp>
        <p:nvSpPr>
          <p:cNvPr id="3" name="Content Placeholder 2"/>
          <p:cNvSpPr>
            <a:spLocks noGrp="1"/>
          </p:cNvSpPr>
          <p:nvPr>
            <p:ph idx="1"/>
          </p:nvPr>
        </p:nvSpPr>
        <p:spPr/>
        <p:txBody>
          <a:bodyPr/>
          <a:lstStyle/>
          <a:p>
            <a:endParaRPr lang="ar-AE" dirty="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2551" y="1347788"/>
            <a:ext cx="10799806" cy="47811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37046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0130" y="407773"/>
            <a:ext cx="11145793" cy="594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687737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اول: تعاریف و مفاهیم</a:t>
            </a:r>
            <a:endParaRPr lang="en-US" dirty="0"/>
          </a:p>
        </p:txBody>
      </p:sp>
      <p:sp>
        <p:nvSpPr>
          <p:cNvPr id="3" name="Content Placeholder 2"/>
          <p:cNvSpPr>
            <a:spLocks noGrp="1"/>
          </p:cNvSpPr>
          <p:nvPr>
            <p:ph idx="1"/>
          </p:nvPr>
        </p:nvSpPr>
        <p:spPr>
          <a:xfrm>
            <a:off x="137160" y="1391478"/>
            <a:ext cx="11750040" cy="5260782"/>
          </a:xfrm>
        </p:spPr>
        <p:txBody>
          <a:bodyPr>
            <a:noAutofit/>
          </a:bodyPr>
          <a:lstStyle/>
          <a:p>
            <a:pPr>
              <a:lnSpc>
                <a:spcPct val="150000"/>
              </a:lnSpc>
            </a:pPr>
            <a:r>
              <a:rPr lang="fa-IR" sz="1600" dirty="0"/>
              <a:t>ماده 21- ارتقاء طبقه شغلی: افزايش طبقه شغلي کارمند که بر اساس کسب تجربه، اخذ مدرک تحصيلي بالاتر مطابق با شرايط احراز و رعایت ضوابط مربوطه انجام می گیرد.</a:t>
            </a:r>
          </a:p>
          <a:p>
            <a:pPr>
              <a:lnSpc>
                <a:spcPct val="150000"/>
              </a:lnSpc>
            </a:pPr>
            <a:r>
              <a:rPr lang="fa-IR" sz="1600" dirty="0">
                <a:solidFill>
                  <a:srgbClr val="FF0000"/>
                </a:solidFill>
              </a:rPr>
              <a:t> ماده 22-تنزل طبقه : کاهش طبقه شغلی کارمند که براساس آراء قطعی هیأت تخلفات اداری انجام می گیرد.</a:t>
            </a:r>
          </a:p>
          <a:p>
            <a:pPr>
              <a:lnSpc>
                <a:spcPct val="150000"/>
              </a:lnSpc>
            </a:pPr>
            <a:r>
              <a:rPr lang="fa-IR" sz="1600" dirty="0"/>
              <a:t>ماده 23- رتبه: نشانگر جایگاهی است که بر اساس تجربه، ارزيابي عملکرد، دوره‌هاي آموزشي و اخذ امتیازات مشخص، تعیین می گردد و شامل پنج سطح  مقدماتی، پايه، ارشد، خبره و عالي می باشد.</a:t>
            </a:r>
          </a:p>
          <a:p>
            <a:pPr>
              <a:lnSpc>
                <a:spcPct val="150000"/>
              </a:lnSpc>
            </a:pPr>
            <a:r>
              <a:rPr lang="fa-IR" sz="1600" dirty="0"/>
              <a:t>ماده24- ارتقاء رتبه: کسب رتبه شغلی بالاتر توسط کارمند که براساس تجربه، ارزیابی عملکرد و دوره های آموزشی و اخذ امتیازات ومعیارهای تعیین شده، انجام می گردد.</a:t>
            </a:r>
          </a:p>
          <a:p>
            <a:pPr>
              <a:lnSpc>
                <a:spcPct val="150000"/>
              </a:lnSpc>
            </a:pPr>
            <a:r>
              <a:rPr lang="fa-IR" sz="1600" dirty="0"/>
              <a:t>ماده 25- تخصيص: قراردادن پست کارمند در شغل، طبقه و رتبه مربوطه می باشد. </a:t>
            </a:r>
          </a:p>
          <a:p>
            <a:pPr>
              <a:lnSpc>
                <a:spcPct val="150000"/>
              </a:lnSpc>
            </a:pPr>
            <a:r>
              <a:rPr lang="fa-IR" sz="1600" dirty="0"/>
              <a:t>ماده 26- تجربه شغلي: آن بخش از سوابق کارمند است که سبب افزايش و تثبیت مهارت مي‌گردد و در تعيين طبقه و رتبه شغلي وي مؤثر می باشد.</a:t>
            </a:r>
          </a:p>
          <a:p>
            <a:pPr>
              <a:lnSpc>
                <a:spcPct val="150000"/>
              </a:lnSpc>
            </a:pPr>
            <a:r>
              <a:rPr lang="fa-IR" sz="1600" dirty="0">
                <a:solidFill>
                  <a:srgbClr val="FF0000"/>
                </a:solidFill>
              </a:rPr>
              <a:t>ماده 27- تجربه مربوط و مشابه : آن بخش از سوابق که با شغل مورد تصدی کارمند ارتباط مستقیم دارد یا  مرتبط با پست مورد تصدی وی باشد. </a:t>
            </a:r>
            <a:endParaRPr lang="fa-IR" sz="1600" dirty="0" smtClean="0">
              <a:solidFill>
                <a:srgbClr val="FF0000"/>
              </a:solidFill>
            </a:endParaRPr>
          </a:p>
          <a:p>
            <a:pPr>
              <a:lnSpc>
                <a:spcPct val="150000"/>
              </a:lnSpc>
            </a:pPr>
            <a:r>
              <a:rPr lang="fa-IR" sz="1600" dirty="0" smtClean="0"/>
              <a:t>ماده </a:t>
            </a:r>
            <a:r>
              <a:rPr lang="fa-IR" sz="1600" dirty="0"/>
              <a:t>28- تجربه غيرمربوط: آن بخش از سوابق کارمند که مشمول تجربة مربوط و مشابه نباشد. بطور مثال خدمات کارگزيني برای خدمات پرستاري.</a:t>
            </a:r>
          </a:p>
          <a:p>
            <a:pPr>
              <a:lnSpc>
                <a:spcPct val="150000"/>
              </a:lnSpc>
            </a:pPr>
            <a:endParaRPr lang="fa-IR" sz="1600" dirty="0"/>
          </a:p>
        </p:txBody>
      </p:sp>
    </p:spTree>
    <p:extLst>
      <p:ext uri="{BB962C8B-B14F-4D97-AF65-F5344CB8AC3E}">
        <p14:creationId xmlns="" xmlns:p14="http://schemas.microsoft.com/office/powerpoint/2010/main" val="40219666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135" y="395416"/>
            <a:ext cx="11368216" cy="58200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8477" y="345989"/>
            <a:ext cx="10713308" cy="57829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مثال5</a:t>
            </a:r>
            <a:endParaRPr lang="ar-AE" dirty="0"/>
          </a:p>
        </p:txBody>
      </p:sp>
      <p:sp>
        <p:nvSpPr>
          <p:cNvPr id="3" name="Content Placeholder 2"/>
          <p:cNvSpPr>
            <a:spLocks noGrp="1"/>
          </p:cNvSpPr>
          <p:nvPr>
            <p:ph idx="1"/>
          </p:nvPr>
        </p:nvSpPr>
        <p:spPr/>
        <p:txBody>
          <a:bodyPr/>
          <a:lstStyle/>
          <a:p>
            <a:endParaRPr lang="ar-AE" dirty="0"/>
          </a:p>
        </p:txBody>
      </p:sp>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054" y="1396313"/>
            <a:ext cx="10849231" cy="47944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 5</a:t>
            </a:r>
            <a:endParaRPr lang="ar-AE" dirty="0"/>
          </a:p>
        </p:txBody>
      </p:sp>
      <p:sp>
        <p:nvSpPr>
          <p:cNvPr id="3" name="Content Placeholder 2"/>
          <p:cNvSpPr>
            <a:spLocks noGrp="1"/>
          </p:cNvSpPr>
          <p:nvPr>
            <p:ph idx="1"/>
          </p:nvPr>
        </p:nvSpPr>
        <p:spPr/>
        <p:txBody>
          <a:bodyPr/>
          <a:lstStyle/>
          <a:p>
            <a:endParaRPr lang="ar-AE" dirty="0"/>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3762" y="1408670"/>
            <a:ext cx="10935729" cy="46955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37046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dirty="0"/>
          </a:p>
        </p:txBody>
      </p:sp>
      <p:sp>
        <p:nvSpPr>
          <p:cNvPr id="3" name="Content Placeholder 2"/>
          <p:cNvSpPr>
            <a:spLocks noGrp="1"/>
          </p:cNvSpPr>
          <p:nvPr>
            <p:ph idx="1"/>
          </p:nvPr>
        </p:nvSpPr>
        <p:spPr/>
        <p:txBody>
          <a:bodyPr/>
          <a:lstStyle/>
          <a:p>
            <a:endParaRPr lang="ar-AE" dirty="0"/>
          </a:p>
        </p:txBody>
      </p:sp>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4335" y="358346"/>
            <a:ext cx="10972800" cy="59930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687737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dirty="0"/>
          </a:p>
        </p:txBody>
      </p:sp>
      <p:sp>
        <p:nvSpPr>
          <p:cNvPr id="3" name="Content Placeholder 2"/>
          <p:cNvSpPr>
            <a:spLocks noGrp="1"/>
          </p:cNvSpPr>
          <p:nvPr>
            <p:ph idx="1"/>
          </p:nvPr>
        </p:nvSpPr>
        <p:spPr/>
        <p:txBody>
          <a:bodyPr/>
          <a:lstStyle/>
          <a:p>
            <a:endParaRPr lang="ar-AE"/>
          </a:p>
        </p:txBody>
      </p:sp>
      <p:pic>
        <p:nvPicPr>
          <p:cNvPr id="204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3632" y="333633"/>
            <a:ext cx="11306433" cy="61413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054" y="271849"/>
            <a:ext cx="10960443" cy="55605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مثال6</a:t>
            </a:r>
            <a:endParaRPr lang="ar-AE" dirty="0"/>
          </a:p>
        </p:txBody>
      </p:sp>
      <p:sp>
        <p:nvSpPr>
          <p:cNvPr id="3" name="Content Placeholder 2"/>
          <p:cNvSpPr>
            <a:spLocks noGrp="1"/>
          </p:cNvSpPr>
          <p:nvPr>
            <p:ph idx="1"/>
          </p:nvPr>
        </p:nvSpPr>
        <p:spPr/>
        <p:txBody>
          <a:bodyPr/>
          <a:lstStyle/>
          <a:p>
            <a:endParaRPr lang="ar-AE" dirty="0"/>
          </a:p>
        </p:txBody>
      </p:sp>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416" y="1604963"/>
            <a:ext cx="11219935" cy="46969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مثال6</a:t>
            </a:r>
            <a:endParaRPr lang="ar-AE"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26758" y="1519881"/>
            <a:ext cx="10317892" cy="4349578"/>
          </a:xfrm>
          <a:prstGeom prst="rect">
            <a:avLst/>
          </a:prstGeom>
          <a:noFill/>
          <a:ln w="9525">
            <a:noFill/>
            <a:miter lim="800000"/>
            <a:headEnd/>
            <a:tailEnd/>
          </a:ln>
        </p:spPr>
      </p:pic>
    </p:spTree>
    <p:extLst>
      <p:ext uri="{BB962C8B-B14F-4D97-AF65-F5344CB8AC3E}">
        <p14:creationId xmlns="" xmlns:p14="http://schemas.microsoft.com/office/powerpoint/2010/main" val="6937046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pic>
        <p:nvPicPr>
          <p:cNvPr id="5122" name="Picture 2"/>
          <p:cNvPicPr>
            <a:picLocks noGrp="1" noChangeAspect="1" noChangeArrowheads="1"/>
          </p:cNvPicPr>
          <p:nvPr>
            <p:ph idx="1"/>
          </p:nvPr>
        </p:nvPicPr>
        <p:blipFill>
          <a:blip r:embed="rId2" cstate="print"/>
          <a:srcRect/>
          <a:stretch>
            <a:fillRect/>
          </a:stretch>
        </p:blipFill>
        <p:spPr bwMode="auto">
          <a:xfrm>
            <a:off x="506627" y="321276"/>
            <a:ext cx="10935730" cy="6030097"/>
          </a:xfrm>
          <a:prstGeom prst="rect">
            <a:avLst/>
          </a:prstGeom>
          <a:noFill/>
          <a:ln w="9525">
            <a:noFill/>
            <a:miter lim="800000"/>
            <a:headEnd/>
            <a:tailEnd/>
          </a:ln>
        </p:spPr>
      </p:pic>
    </p:spTree>
    <p:extLst>
      <p:ext uri="{BB962C8B-B14F-4D97-AF65-F5344CB8AC3E}">
        <p14:creationId xmlns="" xmlns:p14="http://schemas.microsoft.com/office/powerpoint/2010/main" val="186687737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379606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02673" y="3875871"/>
            <a:ext cx="10986654" cy="846386"/>
          </a:xfrm>
          <a:prstGeom prst="rect">
            <a:avLst/>
          </a:prstGeom>
          <a:noFill/>
        </p:spPr>
        <p:txBody>
          <a:bodyPr wrap="square" lIns="91440" tIns="45720" rIns="91440" bIns="45720">
            <a:spAutoFit/>
          </a:bodyPr>
          <a:lstStyle/>
          <a:p>
            <a:pPr algn="ctr" rtl="1">
              <a:lnSpc>
                <a:spcPct val="200000"/>
              </a:lnSpc>
              <a:defRPr/>
            </a:pPr>
            <a:r>
              <a:rPr lang="fa-IR" sz="2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بررسی آئین </a:t>
            </a:r>
            <a:r>
              <a:rPr lang="fa-IR" sz="2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نامه مهندسی و ارزیابی مشاغل کارکنان غیر هیات علمی </a:t>
            </a:r>
          </a:p>
        </p:txBody>
      </p:sp>
      <p:sp>
        <p:nvSpPr>
          <p:cNvPr id="4" name="Rectangle 3"/>
          <p:cNvSpPr/>
          <p:nvPr/>
        </p:nvSpPr>
        <p:spPr>
          <a:xfrm>
            <a:off x="1987608" y="1839594"/>
            <a:ext cx="9049272" cy="769441"/>
          </a:xfrm>
          <a:prstGeom prst="rect">
            <a:avLst/>
          </a:prstGeom>
        </p:spPr>
        <p:txBody>
          <a:bodyPr wrap="none">
            <a:spAutoFit/>
          </a:bodyPr>
          <a:lstStyle/>
          <a:p>
            <a:r>
              <a:rPr lang="fa-IR" sz="4400" u="sng" dirty="0">
                <a:solidFill>
                  <a:prstClr val="black"/>
                </a:solidFill>
                <a:latin typeface="Calibri Light" panose="020F0302020204030204"/>
                <a:cs typeface="B Titr" panose="00000700000000000000" pitchFamily="2" charset="-78"/>
              </a:rPr>
              <a:t>فصل دو- سطوح مشاغل و پست های سازمانی</a:t>
            </a:r>
            <a:endParaRPr lang="en-US" dirty="0"/>
          </a:p>
        </p:txBody>
      </p:sp>
    </p:spTree>
    <p:extLst>
      <p:ext uri="{BB962C8B-B14F-4D97-AF65-F5344CB8AC3E}">
        <p14:creationId xmlns="" xmlns:p14="http://schemas.microsoft.com/office/powerpoint/2010/main" val="13320885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256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8412" y="210065"/>
            <a:ext cx="11244648" cy="60424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266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843" y="370703"/>
            <a:ext cx="11145795" cy="54987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مثال7</a:t>
            </a:r>
            <a:endParaRPr lang="ar-AE" dirty="0"/>
          </a:p>
        </p:txBody>
      </p:sp>
      <p:sp>
        <p:nvSpPr>
          <p:cNvPr id="3" name="Content Placeholder 2"/>
          <p:cNvSpPr>
            <a:spLocks noGrp="1"/>
          </p:cNvSpPr>
          <p:nvPr>
            <p:ph idx="1"/>
          </p:nvPr>
        </p:nvSpPr>
        <p:spPr/>
        <p:txBody>
          <a:bodyPr/>
          <a:lstStyle/>
          <a:p>
            <a:endParaRPr lang="ar-AE" dirty="0"/>
          </a:p>
        </p:txBody>
      </p:sp>
      <p:pic>
        <p:nvPicPr>
          <p:cNvPr id="276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838" y="1519882"/>
            <a:ext cx="10972799" cy="4757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مثال7</a:t>
            </a:r>
            <a:endParaRPr lang="ar-AE" dirty="0"/>
          </a:p>
        </p:txBody>
      </p:sp>
      <p:sp>
        <p:nvSpPr>
          <p:cNvPr id="3" name="Content Placeholder 2"/>
          <p:cNvSpPr>
            <a:spLocks noGrp="1"/>
          </p:cNvSpPr>
          <p:nvPr>
            <p:ph idx="1"/>
          </p:nvPr>
        </p:nvSpPr>
        <p:spPr/>
        <p:txBody>
          <a:bodyPr/>
          <a:lstStyle/>
          <a:p>
            <a:endParaRPr lang="ar-AE" dirty="0"/>
          </a:p>
        </p:txBody>
      </p:sp>
      <p:pic>
        <p:nvPicPr>
          <p:cNvPr id="286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9622" y="1396314"/>
            <a:ext cx="10898659" cy="4732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37046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pic>
        <p:nvPicPr>
          <p:cNvPr id="6146" name="Picture 2"/>
          <p:cNvPicPr>
            <a:picLocks noGrp="1" noChangeAspect="1" noChangeArrowheads="1"/>
          </p:cNvPicPr>
          <p:nvPr>
            <p:ph idx="1"/>
          </p:nvPr>
        </p:nvPicPr>
        <p:blipFill>
          <a:blip r:embed="rId2" cstate="print"/>
          <a:srcRect/>
          <a:stretch>
            <a:fillRect/>
          </a:stretch>
        </p:blipFill>
        <p:spPr bwMode="auto">
          <a:xfrm>
            <a:off x="506627" y="370703"/>
            <a:ext cx="11022227" cy="5806260"/>
          </a:xfrm>
          <a:prstGeom prst="rect">
            <a:avLst/>
          </a:prstGeom>
          <a:noFill/>
          <a:ln w="9525">
            <a:noFill/>
            <a:miter lim="800000"/>
            <a:headEnd/>
            <a:tailEnd/>
          </a:ln>
        </p:spPr>
      </p:pic>
    </p:spTree>
    <p:extLst>
      <p:ext uri="{BB962C8B-B14F-4D97-AF65-F5344CB8AC3E}">
        <p14:creationId xmlns="" xmlns:p14="http://schemas.microsoft.com/office/powerpoint/2010/main" val="186687737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307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4335" y="284206"/>
            <a:ext cx="11269362" cy="60177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317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6562" y="271849"/>
            <a:ext cx="11392930" cy="594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مثال8</a:t>
            </a:r>
            <a:endParaRPr lang="ar-AE" dirty="0"/>
          </a:p>
        </p:txBody>
      </p:sp>
      <p:sp>
        <p:nvSpPr>
          <p:cNvPr id="3" name="Content Placeholder 2"/>
          <p:cNvSpPr>
            <a:spLocks noGrp="1"/>
          </p:cNvSpPr>
          <p:nvPr>
            <p:ph idx="1"/>
          </p:nvPr>
        </p:nvSpPr>
        <p:spPr/>
        <p:txBody>
          <a:bodyPr/>
          <a:lstStyle/>
          <a:p>
            <a:endParaRPr lang="ar-AE" dirty="0"/>
          </a:p>
        </p:txBody>
      </p:sp>
      <p:pic>
        <p:nvPicPr>
          <p:cNvPr id="327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9557" y="1359242"/>
            <a:ext cx="11232291" cy="50044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مثال8</a:t>
            </a:r>
            <a:endParaRPr lang="ar-AE" dirty="0"/>
          </a:p>
        </p:txBody>
      </p:sp>
      <p:sp>
        <p:nvSpPr>
          <p:cNvPr id="3" name="Content Placeholder 2"/>
          <p:cNvSpPr>
            <a:spLocks noGrp="1"/>
          </p:cNvSpPr>
          <p:nvPr>
            <p:ph idx="1"/>
          </p:nvPr>
        </p:nvSpPr>
        <p:spPr/>
        <p:txBody>
          <a:bodyPr/>
          <a:lstStyle/>
          <a:p>
            <a:endParaRPr lang="ar-AE" dirty="0"/>
          </a:p>
        </p:txBody>
      </p:sp>
      <p:pic>
        <p:nvPicPr>
          <p:cNvPr id="337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5989" y="1458098"/>
            <a:ext cx="11355860" cy="45843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37046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348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0130" y="345988"/>
            <a:ext cx="11343502" cy="59312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687737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a:t>
            </a:r>
            <a:r>
              <a:rPr lang="fa-IR" dirty="0" smtClean="0"/>
              <a:t>دو- </a:t>
            </a:r>
            <a:r>
              <a:rPr lang="fa-IR" dirty="0"/>
              <a:t>سطوح مشاغل و پست های سازمانی</a:t>
            </a:r>
            <a:endParaRPr lang="en-US" dirty="0"/>
          </a:p>
        </p:txBody>
      </p:sp>
      <p:sp>
        <p:nvSpPr>
          <p:cNvPr id="3" name="Content Placeholder 2"/>
          <p:cNvSpPr>
            <a:spLocks noGrp="1"/>
          </p:cNvSpPr>
          <p:nvPr>
            <p:ph idx="1"/>
          </p:nvPr>
        </p:nvSpPr>
        <p:spPr>
          <a:xfrm>
            <a:off x="285750" y="1391478"/>
            <a:ext cx="11681460" cy="5123621"/>
          </a:xfrm>
        </p:spPr>
        <p:txBody>
          <a:bodyPr>
            <a:normAutofit fontScale="92500" lnSpcReduction="10000"/>
          </a:bodyPr>
          <a:lstStyle/>
          <a:p>
            <a:pPr>
              <a:lnSpc>
                <a:spcPct val="150000"/>
              </a:lnSpc>
            </a:pPr>
            <a:r>
              <a:rPr lang="fa-IR" sz="1600" dirty="0"/>
              <a:t>ماده 29- سطوح مشاغل: شامل سه سطح کارشناسي، کارداني و ساير مي‌باشد: </a:t>
            </a:r>
          </a:p>
          <a:p>
            <a:pPr>
              <a:lnSpc>
                <a:spcPct val="150000"/>
              </a:lnSpc>
            </a:pPr>
            <a:r>
              <a:rPr lang="fa-IR" sz="1600" dirty="0"/>
              <a:t>1-29- مشاغل کارشناسي: به مشاغلي اطلاق مي‌شود که در شرايط احراز آنها حداقل مدرک تحصيلي کارشناسي و بالاتر پيش‌بيني شده باشد. </a:t>
            </a:r>
          </a:p>
          <a:p>
            <a:pPr>
              <a:lnSpc>
                <a:spcPct val="150000"/>
              </a:lnSpc>
            </a:pPr>
            <a:r>
              <a:rPr lang="fa-IR" sz="1600" dirty="0"/>
              <a:t>2-29- مشاغل کارداني: به مشاغلي اطلاق مي‌شود که در شرايط احراز آنها مدرک تحصيلي کارداني پيش‌بيني‌ شده باشد. </a:t>
            </a:r>
          </a:p>
          <a:p>
            <a:pPr>
              <a:lnSpc>
                <a:spcPct val="150000"/>
              </a:lnSpc>
            </a:pPr>
            <a:r>
              <a:rPr lang="fa-IR" sz="1600" dirty="0"/>
              <a:t>3-29- مشاغل ساير: به مشاغل پايين‌تر از سطح مشاغل کارداني اطلاق مي‌گردد.</a:t>
            </a:r>
          </a:p>
          <a:p>
            <a:pPr>
              <a:lnSpc>
                <a:spcPct val="150000"/>
              </a:lnSpc>
            </a:pPr>
            <a:r>
              <a:rPr lang="fa-IR" sz="1600" dirty="0"/>
              <a:t>ماده 30- سطوح پست‌هاي سازماني: براساس ساختار وتشکیلات مصوب، پست های سازمانی به چهار سطح مديريتي، کارشناسي، کارداني و ساير تقسیم می شود. </a:t>
            </a:r>
          </a:p>
          <a:p>
            <a:pPr>
              <a:lnSpc>
                <a:spcPct val="150000"/>
              </a:lnSpc>
            </a:pPr>
            <a:r>
              <a:rPr lang="fa-IR" sz="1600" dirty="0"/>
              <a:t>    1 -30- </a:t>
            </a:r>
            <a:r>
              <a:rPr lang="fa-IR" sz="1600" dirty="0">
                <a:solidFill>
                  <a:srgbClr val="FF0000"/>
                </a:solidFill>
              </a:rPr>
              <a:t>سطوح پست مديريتي: پست های مدیریتی در دو گروه مدیریت حرفه ای ستادی و عملیاتی دسته بندی می شوند که هر گروه شامل سه سطح  ارشد، میانی و پایه به شرح زیر می باشد:</a:t>
            </a:r>
          </a:p>
          <a:p>
            <a:pPr>
              <a:lnSpc>
                <a:spcPct val="150000"/>
              </a:lnSpc>
            </a:pPr>
            <a:r>
              <a:rPr lang="fa-IR" sz="1600" dirty="0"/>
              <a:t>مدیران حرفه ای ستادی :</a:t>
            </a:r>
          </a:p>
          <a:p>
            <a:pPr>
              <a:lnSpc>
                <a:spcPct val="150000"/>
              </a:lnSpc>
            </a:pPr>
            <a:r>
              <a:rPr lang="fa-IR" sz="1600" dirty="0"/>
              <a:t>الف) ارشد: آن دسته از مديراني که وظیفه سياست‌گذاري، تعيين خط‌مشي‌ و برنامه های راهبردی دانشگاه/دانشکده/موسسه را بر عهده دارند. </a:t>
            </a:r>
          </a:p>
          <a:p>
            <a:pPr>
              <a:lnSpc>
                <a:spcPct val="150000"/>
              </a:lnSpc>
            </a:pPr>
            <a:r>
              <a:rPr lang="fa-IR" sz="1600" dirty="0"/>
              <a:t>ب) مياني: آن دسته از مديراني که وظيفه هماهنگي و برنامه ریزی جهت اجرای سیاست ها و خط مشی های تعیین شده را برعهده داشته و ارتباط بين سطوح مدیران ارشد و پایه را برقرار می نمایند. </a:t>
            </a:r>
          </a:p>
          <a:p>
            <a:pPr>
              <a:lnSpc>
                <a:spcPct val="150000"/>
              </a:lnSpc>
            </a:pPr>
            <a:r>
              <a:rPr lang="fa-IR" sz="1600" dirty="0"/>
              <a:t>ج‌</a:t>
            </a:r>
            <a:r>
              <a:rPr lang="fa-IR" sz="1600" dirty="0" smtClean="0"/>
              <a:t>) پايه</a:t>
            </a:r>
            <a:r>
              <a:rPr lang="fa-IR" sz="1600" dirty="0"/>
              <a:t>: آن دسته از مديراني که وظيفه اجراي برنامه‌ها و سياست‌هاي سازماني را بر عهده دارند و تحت نظر مديران سطوح مياني انجام وظيفه مي‌نمايند</a:t>
            </a:r>
            <a:r>
              <a:rPr lang="fa-IR" sz="1600" dirty="0" smtClean="0"/>
              <a:t>.</a:t>
            </a:r>
            <a:endParaRPr lang="fa-IR" sz="1600" dirty="0"/>
          </a:p>
        </p:txBody>
      </p:sp>
    </p:spTree>
    <p:extLst>
      <p:ext uri="{BB962C8B-B14F-4D97-AF65-F5344CB8AC3E}">
        <p14:creationId xmlns="" xmlns:p14="http://schemas.microsoft.com/office/powerpoint/2010/main" val="373352750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dirty="0"/>
          </a:p>
        </p:txBody>
      </p:sp>
      <p:sp>
        <p:nvSpPr>
          <p:cNvPr id="3" name="Content Placeholder 2"/>
          <p:cNvSpPr>
            <a:spLocks noGrp="1"/>
          </p:cNvSpPr>
          <p:nvPr>
            <p:ph idx="1"/>
          </p:nvPr>
        </p:nvSpPr>
        <p:spPr/>
        <p:txBody>
          <a:bodyPr/>
          <a:lstStyle/>
          <a:p>
            <a:endParaRPr lang="ar-AE" dirty="0"/>
          </a:p>
        </p:txBody>
      </p:sp>
      <p:pic>
        <p:nvPicPr>
          <p:cNvPr id="358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055" y="370703"/>
            <a:ext cx="11108724" cy="589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 9</a:t>
            </a:r>
            <a:endParaRPr lang="ar-AE"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56054" y="1309815"/>
            <a:ext cx="11059297" cy="4867147"/>
          </a:xfrm>
          <a:prstGeom prst="rect">
            <a:avLst/>
          </a:prstGeom>
          <a:noFill/>
          <a:ln w="9525">
            <a:noFill/>
            <a:miter lim="800000"/>
            <a:headEnd/>
            <a:tailEnd/>
          </a:ln>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مثال9</a:t>
            </a:r>
            <a:endParaRPr lang="ar-AE" dirty="0"/>
          </a:p>
        </p:txBody>
      </p:sp>
      <p:sp>
        <p:nvSpPr>
          <p:cNvPr id="3" name="Content Placeholder 2"/>
          <p:cNvSpPr>
            <a:spLocks noGrp="1"/>
          </p:cNvSpPr>
          <p:nvPr>
            <p:ph idx="1"/>
          </p:nvPr>
        </p:nvSpPr>
        <p:spPr/>
        <p:txBody>
          <a:bodyPr/>
          <a:lstStyle/>
          <a:p>
            <a:endParaRPr lang="ar-AE" dirty="0"/>
          </a:p>
        </p:txBody>
      </p:sp>
      <p:pic>
        <p:nvPicPr>
          <p:cNvPr id="378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6119" y="1247775"/>
            <a:ext cx="10948086" cy="5041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389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0768" y="185350"/>
            <a:ext cx="11306432" cy="6091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37046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مثال10</a:t>
            </a:r>
            <a:endParaRPr lang="ar-AE" dirty="0"/>
          </a:p>
        </p:txBody>
      </p:sp>
      <p:sp>
        <p:nvSpPr>
          <p:cNvPr id="3" name="Content Placeholder 2"/>
          <p:cNvSpPr>
            <a:spLocks noGrp="1"/>
          </p:cNvSpPr>
          <p:nvPr>
            <p:ph idx="1"/>
          </p:nvPr>
        </p:nvSpPr>
        <p:spPr/>
        <p:txBody>
          <a:bodyPr/>
          <a:lstStyle/>
          <a:p>
            <a:endParaRPr lang="ar-AE" dirty="0"/>
          </a:p>
        </p:txBody>
      </p:sp>
      <p:pic>
        <p:nvPicPr>
          <p:cNvPr id="399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282" y="1482810"/>
            <a:ext cx="11615350" cy="46584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687737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مثال10</a:t>
            </a:r>
            <a:endParaRPr lang="ar-AE" dirty="0"/>
          </a:p>
        </p:txBody>
      </p:sp>
      <p:sp>
        <p:nvSpPr>
          <p:cNvPr id="3" name="Content Placeholder 2"/>
          <p:cNvSpPr>
            <a:spLocks noGrp="1"/>
          </p:cNvSpPr>
          <p:nvPr>
            <p:ph idx="1"/>
          </p:nvPr>
        </p:nvSpPr>
        <p:spPr/>
        <p:txBody>
          <a:bodyPr/>
          <a:lstStyle/>
          <a:p>
            <a:endParaRPr lang="ar-AE" dirty="0"/>
          </a:p>
        </p:txBody>
      </p:sp>
      <p:pic>
        <p:nvPicPr>
          <p:cNvPr id="409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5989" y="1470453"/>
            <a:ext cx="11429999" cy="49179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pic>
        <p:nvPicPr>
          <p:cNvPr id="7170" name="Picture 2"/>
          <p:cNvPicPr>
            <a:picLocks noGrp="1" noChangeAspect="1" noChangeArrowheads="1"/>
          </p:cNvPicPr>
          <p:nvPr>
            <p:ph idx="1"/>
          </p:nvPr>
        </p:nvPicPr>
        <p:blipFill>
          <a:blip r:embed="rId2" cstate="print"/>
          <a:srcRect/>
          <a:stretch>
            <a:fillRect/>
          </a:stretch>
        </p:blipFill>
        <p:spPr bwMode="auto">
          <a:xfrm>
            <a:off x="333633" y="383059"/>
            <a:ext cx="11096368" cy="5906530"/>
          </a:xfrm>
          <a:prstGeom prst="rect">
            <a:avLst/>
          </a:prstGeom>
          <a:noFill/>
          <a:ln w="9525">
            <a:noFill/>
            <a:miter lim="800000"/>
            <a:headEnd/>
            <a:tailEnd/>
          </a:ln>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430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3190" y="345989"/>
            <a:ext cx="10911016" cy="60424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440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2616" y="271849"/>
            <a:ext cx="10688595" cy="57706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37046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a:p>
        </p:txBody>
      </p:sp>
      <p:pic>
        <p:nvPicPr>
          <p:cNvPr id="450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8476" y="210064"/>
            <a:ext cx="11059297" cy="59436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687737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فصل </a:t>
            </a:r>
            <a:r>
              <a:rPr lang="fa-IR" dirty="0" smtClean="0"/>
              <a:t>دو- </a:t>
            </a:r>
            <a:r>
              <a:rPr lang="fa-IR" dirty="0"/>
              <a:t>سطوح مشاغل و پست های سازمانی</a:t>
            </a:r>
            <a:endParaRPr lang="en-US" dirty="0"/>
          </a:p>
        </p:txBody>
      </p:sp>
      <p:sp>
        <p:nvSpPr>
          <p:cNvPr id="3" name="Content Placeholder 2"/>
          <p:cNvSpPr>
            <a:spLocks noGrp="1"/>
          </p:cNvSpPr>
          <p:nvPr>
            <p:ph idx="1"/>
          </p:nvPr>
        </p:nvSpPr>
        <p:spPr>
          <a:xfrm>
            <a:off x="285750" y="1391478"/>
            <a:ext cx="11681460" cy="5123621"/>
          </a:xfrm>
        </p:spPr>
        <p:txBody>
          <a:bodyPr>
            <a:normAutofit lnSpcReduction="10000"/>
          </a:bodyPr>
          <a:lstStyle/>
          <a:p>
            <a:pPr>
              <a:lnSpc>
                <a:spcPct val="150000"/>
              </a:lnSpc>
            </a:pPr>
            <a:r>
              <a:rPr lang="fa-IR" sz="1600" dirty="0"/>
              <a:t>مدیران حرفه ای عملیاتی:</a:t>
            </a:r>
          </a:p>
          <a:p>
            <a:pPr>
              <a:lnSpc>
                <a:spcPct val="150000"/>
              </a:lnSpc>
            </a:pPr>
            <a:r>
              <a:rPr lang="fa-IR" sz="1600" dirty="0"/>
              <a:t>الف) ارشد:  آن دسته از مدیرانی که در راستای تحقق سیاست ها  و خط مشی های ابلاغی، انجام امور برنامه ریزی، هماهنگی، سازماندهی و نظارت بر واحدهای زیرمجموعه را برعهده دارند.</a:t>
            </a:r>
          </a:p>
          <a:p>
            <a:pPr>
              <a:lnSpc>
                <a:spcPct val="150000"/>
              </a:lnSpc>
            </a:pPr>
            <a:r>
              <a:rPr lang="fa-IR" sz="1600" dirty="0"/>
              <a:t>       ب) میانی: آن دسته از مديراني که وظيفه هماهنگي و نظارت بر اجرای برنامه های تعیین شده را برعهده </a:t>
            </a:r>
            <a:r>
              <a:rPr lang="fa-IR" sz="1600" dirty="0" smtClean="0"/>
              <a:t> </a:t>
            </a:r>
            <a:r>
              <a:rPr lang="fa-IR" sz="1600" dirty="0"/>
              <a:t>داشته و ارتباط بين سطوح مدیران ارشد و پایه عملیاتی را برقرار می نمایند.</a:t>
            </a:r>
          </a:p>
          <a:p>
            <a:pPr>
              <a:lnSpc>
                <a:spcPct val="150000"/>
              </a:lnSpc>
            </a:pPr>
            <a:r>
              <a:rPr lang="fa-IR" sz="1600" dirty="0"/>
              <a:t>       ج) پایه: آن دسته از مديراني که وظيفه اجراي برنامه‌های تعیین شده را برعهده دارند و مستقیما بر </a:t>
            </a:r>
            <a:r>
              <a:rPr lang="fa-IR" sz="1600" dirty="0" smtClean="0"/>
              <a:t>عملکرد کارمندان </a:t>
            </a:r>
            <a:r>
              <a:rPr lang="fa-IR" sz="1600" dirty="0"/>
              <a:t>نظارت داشته و در صورت نیاز به اصلاح آن می پردازند.</a:t>
            </a:r>
          </a:p>
          <a:p>
            <a:pPr>
              <a:lnSpc>
                <a:spcPct val="150000"/>
              </a:lnSpc>
            </a:pPr>
            <a:r>
              <a:rPr lang="fa-IR" sz="1600" dirty="0"/>
              <a:t>2-30- پست کارشناسي- کليه پست‌های سازمانی که داراي عنوان کارشناسي باشند يا در مشاغل کارشناسي تخصيص يابند.کليه پست‌هاي سازماني که فاقد عنوان کارشناسي بوده، لیکن در شرايط احراز شغل آنها حداقل مدرک تحصیلی کارشناسي و بالاتر پيش‌بيني شده باشد، جزء پست‌هاي کارشناسي محسوب می گردند. مانند: پرستار، پزشک عمومی، دندان‌پزشک، داروساز و ...</a:t>
            </a:r>
          </a:p>
          <a:p>
            <a:pPr>
              <a:lnSpc>
                <a:spcPct val="150000"/>
              </a:lnSpc>
            </a:pPr>
            <a:r>
              <a:rPr lang="fa-IR" sz="1600" dirty="0"/>
              <a:t>3-30- پست کارداني- کليه پست‌هاي سازماني که داراي عنوان کارداني بوده يا در مشاغل کارداني تخصيص مي‌يابند.</a:t>
            </a:r>
          </a:p>
          <a:p>
            <a:pPr>
              <a:lnSpc>
                <a:spcPct val="150000"/>
              </a:lnSpc>
            </a:pPr>
            <a:r>
              <a:rPr lang="fa-IR" sz="1600" dirty="0"/>
              <a:t>4-30- پست‌ ساير: به پست‌هاي سازماني که در سطوح مدیریتی، کارشناسی یا کاردانی نمی باشند اطلاق می گردد.</a:t>
            </a:r>
          </a:p>
        </p:txBody>
      </p:sp>
    </p:spTree>
    <p:extLst>
      <p:ext uri="{BB962C8B-B14F-4D97-AF65-F5344CB8AC3E}">
        <p14:creationId xmlns="" xmlns:p14="http://schemas.microsoft.com/office/powerpoint/2010/main" val="38313278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460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0768" y="308919"/>
            <a:ext cx="10972800" cy="57335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مثال11</a:t>
            </a:r>
            <a:endParaRPr lang="ar-AE" dirty="0"/>
          </a:p>
        </p:txBody>
      </p:sp>
      <p:sp>
        <p:nvSpPr>
          <p:cNvPr id="3" name="Content Placeholder 2"/>
          <p:cNvSpPr>
            <a:spLocks noGrp="1"/>
          </p:cNvSpPr>
          <p:nvPr>
            <p:ph idx="1"/>
          </p:nvPr>
        </p:nvSpPr>
        <p:spPr/>
        <p:txBody>
          <a:bodyPr/>
          <a:lstStyle/>
          <a:p>
            <a:endParaRPr lang="ar-AE" dirty="0"/>
          </a:p>
        </p:txBody>
      </p:sp>
      <p:pic>
        <p:nvPicPr>
          <p:cNvPr id="471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4974" y="1657350"/>
            <a:ext cx="10700950" cy="45210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0768" y="1471613"/>
            <a:ext cx="10985156" cy="47067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مثال11</a:t>
            </a:r>
            <a:endParaRPr lang="ar-AE" dirty="0"/>
          </a:p>
        </p:txBody>
      </p:sp>
      <p:sp>
        <p:nvSpPr>
          <p:cNvPr id="3" name="Content Placeholder 2"/>
          <p:cNvSpPr>
            <a:spLocks noGrp="1"/>
          </p:cNvSpPr>
          <p:nvPr>
            <p:ph idx="1"/>
          </p:nvPr>
        </p:nvSpPr>
        <p:spPr/>
        <p:txBody>
          <a:bodyPr/>
          <a:lstStyle/>
          <a:p>
            <a:endParaRPr lang="ar-AE" dirty="0"/>
          </a:p>
        </p:txBody>
      </p:sp>
      <p:pic>
        <p:nvPicPr>
          <p:cNvPr id="481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844" y="1395413"/>
            <a:ext cx="11096368" cy="47953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pic>
        <p:nvPicPr>
          <p:cNvPr id="4098" name="Picture 2"/>
          <p:cNvPicPr>
            <a:picLocks noGrp="1" noChangeAspect="1" noChangeArrowheads="1"/>
          </p:cNvPicPr>
          <p:nvPr>
            <p:ph idx="1"/>
          </p:nvPr>
        </p:nvPicPr>
        <p:blipFill>
          <a:blip r:embed="rId2" cstate="print"/>
          <a:srcRect/>
          <a:stretch>
            <a:fillRect/>
          </a:stretch>
        </p:blipFill>
        <p:spPr bwMode="auto">
          <a:xfrm>
            <a:off x="481914" y="333632"/>
            <a:ext cx="10898659" cy="6030097"/>
          </a:xfrm>
          <a:prstGeom prst="rect">
            <a:avLst/>
          </a:prstGeom>
          <a:noFill/>
          <a:ln w="9525">
            <a:noFill/>
            <a:miter lim="800000"/>
            <a:headEnd/>
            <a:tailEnd/>
          </a:ln>
        </p:spPr>
      </p:pic>
    </p:spTree>
    <p:extLst>
      <p:ext uri="{BB962C8B-B14F-4D97-AF65-F5344CB8AC3E}">
        <p14:creationId xmlns="" xmlns:p14="http://schemas.microsoft.com/office/powerpoint/2010/main" val="6937046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501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8476" y="358345"/>
            <a:ext cx="10923373" cy="59930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6877375"/>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512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627" y="247135"/>
            <a:ext cx="11084011" cy="58694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387484"/>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522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6438" y="403270"/>
            <a:ext cx="11034584" cy="5935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0004989"/>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sp>
        <p:nvSpPr>
          <p:cNvPr id="3" name="Content Placeholder 2"/>
          <p:cNvSpPr>
            <a:spLocks noGrp="1"/>
          </p:cNvSpPr>
          <p:nvPr>
            <p:ph idx="1"/>
          </p:nvPr>
        </p:nvSpPr>
        <p:spPr/>
        <p:txBody>
          <a:bodyPr/>
          <a:lstStyle/>
          <a:p>
            <a:endParaRPr lang="ar-AE" dirty="0"/>
          </a:p>
        </p:txBody>
      </p:sp>
      <p:pic>
        <p:nvPicPr>
          <p:cNvPr id="532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8411" y="296563"/>
            <a:ext cx="11059297" cy="58200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002448"/>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74D633-DF04-F474-4607-6EB80EA9B6CA}"/>
              </a:ext>
            </a:extLst>
          </p:cNvPr>
          <p:cNvSpPr/>
          <p:nvPr/>
        </p:nvSpPr>
        <p:spPr>
          <a:xfrm>
            <a:off x="0" y="0"/>
            <a:ext cx="12192000" cy="3111817"/>
          </a:xfrm>
          <a:prstGeom prst="rect">
            <a:avLst/>
          </a:prstGeom>
          <a:solidFill>
            <a:srgbClr val="4D4B72"/>
          </a:solidFill>
          <a:ln w="9525" cap="flat">
            <a:solidFill>
              <a:srgbClr val="4D4B72"/>
            </a:solidFill>
            <a:prstDash val="solid"/>
            <a:miter/>
          </a:ln>
        </p:spPr>
        <p:txBody>
          <a:bodyPr rtlCol="1" anchor="ctr"/>
          <a:lstStyle/>
          <a:p>
            <a:pPr algn="ctr" rtl="1">
              <a:defRPr/>
            </a:pPr>
            <a:endParaRPr lang="en-US" sz="28700" dirty="0">
              <a:solidFill>
                <a:prstClr val="white"/>
              </a:solidFill>
              <a:latin typeface="Besmellah 1" pitchFamily="2" charset="0"/>
            </a:endParaRPr>
          </a:p>
        </p:txBody>
      </p:sp>
      <p:sp>
        <p:nvSpPr>
          <p:cNvPr id="10" name="Rectangle 9">
            <a:extLst>
              <a:ext uri="{FF2B5EF4-FFF2-40B4-BE49-F238E27FC236}">
                <a16:creationId xmlns="" xmlns:a16="http://schemas.microsoft.com/office/drawing/2014/main" id="{3B8B546F-7966-5C04-58DD-23E9D238655D}"/>
              </a:ext>
            </a:extLst>
          </p:cNvPr>
          <p:cNvSpPr/>
          <p:nvPr/>
        </p:nvSpPr>
        <p:spPr>
          <a:xfrm>
            <a:off x="676813" y="551896"/>
            <a:ext cx="10986654" cy="1384995"/>
          </a:xfrm>
          <a:prstGeom prst="rect">
            <a:avLst/>
          </a:prstGeom>
          <a:noFill/>
        </p:spPr>
        <p:txBody>
          <a:bodyPr wrap="square" lIns="91440" tIns="45720" rIns="91440" bIns="45720">
            <a:spAutoFit/>
          </a:bodyPr>
          <a:lstStyle/>
          <a:p>
            <a:pPr algn="ctr" rtl="1">
              <a:lnSpc>
                <a:spcPct val="200000"/>
              </a:lnSpc>
              <a:defRPr/>
            </a:pPr>
            <a:r>
              <a:rPr lang="fa-IR" sz="4800" dirty="0" smtClean="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rPr>
              <a:t>با تشکر از حضور شما سروران گرامی</a:t>
            </a:r>
            <a:endParaRPr lang="fa-IR" sz="4800" dirty="0">
              <a:solidFill>
                <a:prstClr val="white"/>
              </a:solidFill>
              <a:effectLst>
                <a:outerShdw blurRad="38100" dist="38100" dir="2700000" algn="tl">
                  <a:srgbClr val="000000">
                    <a:alpha val="43137"/>
                  </a:srgbClr>
                </a:outerShdw>
              </a:effectLst>
              <a:latin typeface="Estedad Black" panose="02000A03000000000000" pitchFamily="2" charset="-78"/>
              <a:cs typeface="B Titr" panose="00000700000000000000" pitchFamily="2" charset="-78"/>
            </a:endParaRPr>
          </a:p>
        </p:txBody>
      </p:sp>
    </p:spTree>
    <p:extLst>
      <p:ext uri="{BB962C8B-B14F-4D97-AF65-F5344CB8AC3E}">
        <p14:creationId xmlns="" xmlns:p14="http://schemas.microsoft.com/office/powerpoint/2010/main" val="351433746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6288</Words>
  <Application>Microsoft Office PowerPoint</Application>
  <PresentationFormat>Custom</PresentationFormat>
  <Paragraphs>608</Paragraphs>
  <Slides>98</Slides>
  <Notes>37</Notes>
  <HiddenSlides>0</HiddenSlides>
  <MMClips>0</MMClips>
  <ScaleCrop>false</ScaleCrop>
  <HeadingPairs>
    <vt:vector size="4" baseType="variant">
      <vt:variant>
        <vt:lpstr>Theme</vt:lpstr>
      </vt:variant>
      <vt:variant>
        <vt:i4>2</vt:i4>
      </vt:variant>
      <vt:variant>
        <vt:lpstr>Slide Titles</vt:lpstr>
      </vt:variant>
      <vt:variant>
        <vt:i4>98</vt:i4>
      </vt:variant>
    </vt:vector>
  </HeadingPairs>
  <TitlesOfParts>
    <vt:vector size="100" baseType="lpstr">
      <vt:lpstr>1_Office Theme</vt:lpstr>
      <vt:lpstr>2_Office Theme</vt:lpstr>
      <vt:lpstr>Slide 1</vt:lpstr>
      <vt:lpstr>Slide 2</vt:lpstr>
      <vt:lpstr>فصل اول: تعاریف و مفاهیم</vt:lpstr>
      <vt:lpstr>فصل اول: تعاریف و مفاهیم</vt:lpstr>
      <vt:lpstr>فصل اول: تعاریف و مفاهیم</vt:lpstr>
      <vt:lpstr>فصل اول: تعاریف و مفاهیم</vt:lpstr>
      <vt:lpstr>Slide 7</vt:lpstr>
      <vt:lpstr>فصل دو- سطوح مشاغل و پست های سازمانی</vt:lpstr>
      <vt:lpstr>فصل دو- سطوح مشاغل و پست های سازمانی</vt:lpstr>
      <vt:lpstr>فصل دو- سطوح مشاغل و پست های سازمانی</vt:lpstr>
      <vt:lpstr>فصل دو- سطوح مشاغل و پست های سازمانی</vt:lpstr>
      <vt:lpstr>Slide 12</vt:lpstr>
      <vt:lpstr>فصل سه - ارکان</vt:lpstr>
      <vt:lpstr>فصل سه - ارکان</vt:lpstr>
      <vt:lpstr>فصل سه - ارکان</vt:lpstr>
      <vt:lpstr>Slide 16</vt:lpstr>
      <vt:lpstr>فصل چهار - ضوابط اجرائی کلی                   جدید</vt:lpstr>
      <vt:lpstr>فصل چهار - ضوابط اجرائی کلی</vt:lpstr>
      <vt:lpstr>فصل چهار - ضوابط اجرائی کلی</vt:lpstr>
      <vt:lpstr>فصل چهار - ضوابط اجرائی کلی</vt:lpstr>
      <vt:lpstr>فصل چهار - ضوابط اجرائی کلی</vt:lpstr>
      <vt:lpstr>فصل چهار - ضوابط اجرائی کلی</vt:lpstr>
      <vt:lpstr>فصل چهار - ضوابط اجرائی کلی</vt:lpstr>
      <vt:lpstr>فصل چهار - ضوابط اجرائی کلی</vt:lpstr>
      <vt:lpstr>Slide 25</vt:lpstr>
      <vt:lpstr>فصل پنج – ضوابط اجرائی ایثارگران</vt:lpstr>
      <vt:lpstr>فصل پنج – ضوابط اجرائی ایثارگران</vt:lpstr>
      <vt:lpstr>فصل پنج – ضوابط اجرائی ایثارگران</vt:lpstr>
      <vt:lpstr>Slide 29</vt:lpstr>
      <vt:lpstr>فصل شش– ماده 71 – جدول 1</vt:lpstr>
      <vt:lpstr>فصل شش– ضوابط اجرایی ارتقاء طبقه و رتبه</vt:lpstr>
      <vt:lpstr>فصل شش– ضوابط اجرایی ارتقاء طبقه و رتبه</vt:lpstr>
      <vt:lpstr>فصل شش– ماده 76 – جدول 2</vt:lpstr>
      <vt:lpstr>فصل شش – ماده 1-76</vt:lpstr>
      <vt:lpstr>فصل شش – ماده 2-76</vt:lpstr>
      <vt:lpstr>فصل شش – ماده 3-76</vt:lpstr>
      <vt:lpstr>فصل شش – ماده 4-76</vt:lpstr>
      <vt:lpstr>Slide 38</vt:lpstr>
      <vt:lpstr>فصل شش– ضوابط اجرایی ارتقاء طبقه و رتبه</vt:lpstr>
      <vt:lpstr>فصل شش– ضوابط اجرایی ارتقاء طبقه و رتبه</vt:lpstr>
      <vt:lpstr>Slide 41</vt:lpstr>
      <vt:lpstr>فصل هفتم– نظارت و بازنگری</vt:lpstr>
      <vt:lpstr>فصل هفتم– نظارت و بازنگری</vt:lpstr>
      <vt:lpstr>Slide 44</vt:lpstr>
      <vt:lpstr>Slide 45</vt:lpstr>
      <vt:lpstr>مثال 1</vt:lpstr>
      <vt:lpstr>حل مثال 1</vt:lpstr>
      <vt:lpstr>Slide 48</vt:lpstr>
      <vt:lpstr>Slide 49</vt:lpstr>
      <vt:lpstr>Slide 50</vt:lpstr>
      <vt:lpstr>مثال2</vt:lpstr>
      <vt:lpstr>حل مثال 2</vt:lpstr>
      <vt:lpstr>Slide 53</vt:lpstr>
      <vt:lpstr>مثال3</vt:lpstr>
      <vt:lpstr>Slide 55</vt:lpstr>
      <vt:lpstr>Slide 56</vt:lpstr>
      <vt:lpstr>مثال4</vt:lpstr>
      <vt:lpstr>حل مثال4</vt:lpstr>
      <vt:lpstr>Slide 59</vt:lpstr>
      <vt:lpstr>Slide 60</vt:lpstr>
      <vt:lpstr>Slide 61</vt:lpstr>
      <vt:lpstr>مثال5</vt:lpstr>
      <vt:lpstr>حل مثال 5</vt:lpstr>
      <vt:lpstr>Slide 64</vt:lpstr>
      <vt:lpstr>Slide 65</vt:lpstr>
      <vt:lpstr>Slide 66</vt:lpstr>
      <vt:lpstr>مثال6</vt:lpstr>
      <vt:lpstr>حل مثال6</vt:lpstr>
      <vt:lpstr>Slide 69</vt:lpstr>
      <vt:lpstr>Slide 70</vt:lpstr>
      <vt:lpstr>Slide 71</vt:lpstr>
      <vt:lpstr>مثال7</vt:lpstr>
      <vt:lpstr>حل مثال7</vt:lpstr>
      <vt:lpstr>Slide 74</vt:lpstr>
      <vt:lpstr>Slide 75</vt:lpstr>
      <vt:lpstr>Slide 76</vt:lpstr>
      <vt:lpstr>مثال8</vt:lpstr>
      <vt:lpstr>حل مثال8</vt:lpstr>
      <vt:lpstr>Slide 79</vt:lpstr>
      <vt:lpstr>Slide 80</vt:lpstr>
      <vt:lpstr>مثال 9</vt:lpstr>
      <vt:lpstr>حل مثال9</vt:lpstr>
      <vt:lpstr>Slide 83</vt:lpstr>
      <vt:lpstr>مثال10</vt:lpstr>
      <vt:lpstr>حل مثال10</vt:lpstr>
      <vt:lpstr>Slide 86</vt:lpstr>
      <vt:lpstr>Slide 87</vt:lpstr>
      <vt:lpstr>Slide 88</vt:lpstr>
      <vt:lpstr>Slide 89</vt:lpstr>
      <vt:lpstr>Slide 90</vt:lpstr>
      <vt:lpstr>مثال11</vt:lpstr>
      <vt:lpstr>حل مثال11</vt:lpstr>
      <vt:lpstr>Slide 93</vt:lpstr>
      <vt:lpstr>Slide 94</vt:lpstr>
      <vt:lpstr>Slide 95</vt:lpstr>
      <vt:lpstr>Slide 96</vt:lpstr>
      <vt:lpstr>Slide 97</vt:lpstr>
      <vt:lpstr>Slide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Soleymanian</dc:creator>
  <cp:lastModifiedBy>2870</cp:lastModifiedBy>
  <cp:revision>142</cp:revision>
  <dcterms:created xsi:type="dcterms:W3CDTF">2025-02-23T05:39:02Z</dcterms:created>
  <dcterms:modified xsi:type="dcterms:W3CDTF">2025-04-20T05:15:53Z</dcterms:modified>
</cp:coreProperties>
</file>